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68" r:id="rId1"/>
  </p:sldMasterIdLst>
  <p:notesMasterIdLst>
    <p:notesMasterId r:id="rId21"/>
  </p:notesMasterIdLst>
  <p:handoutMasterIdLst>
    <p:handoutMasterId r:id="rId22"/>
  </p:handoutMasterIdLst>
  <p:sldIdLst>
    <p:sldId id="440" r:id="rId2"/>
    <p:sldId id="848" r:id="rId3"/>
    <p:sldId id="450" r:id="rId4"/>
    <p:sldId id="471" r:id="rId5"/>
    <p:sldId id="421" r:id="rId6"/>
    <p:sldId id="514" r:id="rId7"/>
    <p:sldId id="541" r:id="rId8"/>
    <p:sldId id="260" r:id="rId9"/>
    <p:sldId id="539" r:id="rId10"/>
    <p:sldId id="518" r:id="rId11"/>
    <p:sldId id="261" r:id="rId12"/>
    <p:sldId id="843" r:id="rId13"/>
    <p:sldId id="262" r:id="rId14"/>
    <p:sldId id="517" r:id="rId15"/>
    <p:sldId id="519" r:id="rId16"/>
    <p:sldId id="544" r:id="rId17"/>
    <p:sldId id="546" r:id="rId18"/>
    <p:sldId id="520" r:id="rId19"/>
    <p:sldId id="548" r:id="rId20"/>
  </p:sldIdLst>
  <p:sldSz cx="9144000" cy="6858000" type="letter"/>
  <p:notesSz cx="7315200" cy="96012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669900"/>
    <a:srgbClr val="F2AE29"/>
    <a:srgbClr val="FFFF66"/>
    <a:srgbClr val="3333FF"/>
    <a:srgbClr val="33CC33"/>
    <a:srgbClr val="00FF00"/>
    <a:srgbClr val="0000FF"/>
    <a:srgbClr val="E99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7"/>
    <p:restoredTop sz="84731"/>
  </p:normalViewPr>
  <p:slideViewPr>
    <p:cSldViewPr snapToObjects="1">
      <p:cViewPr varScale="1">
        <p:scale>
          <a:sx n="107" d="100"/>
          <a:sy n="107" d="100"/>
        </p:scale>
        <p:origin x="5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6" d="100"/>
          <a:sy n="96" d="100"/>
        </p:scale>
        <p:origin x="3024" y="176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ChangeArrowheads="1"/>
          </p:cNvSpPr>
          <p:nvPr/>
        </p:nvSpPr>
        <p:spPr bwMode="auto">
          <a:xfrm>
            <a:off x="714375" y="306388"/>
            <a:ext cx="282733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  <a:cs typeface="Tahoma" charset="0"/>
              </a:rPr>
              <a:t>CMSC 411</a:t>
            </a:r>
          </a:p>
        </p:txBody>
      </p:sp>
      <p:sp>
        <p:nvSpPr>
          <p:cNvPr id="13315" name="Rectangle 7"/>
          <p:cNvSpPr>
            <a:spLocks noChangeArrowheads="1"/>
          </p:cNvSpPr>
          <p:nvPr/>
        </p:nvSpPr>
        <p:spPr bwMode="auto">
          <a:xfrm>
            <a:off x="4065588" y="306388"/>
            <a:ext cx="26114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  <a:cs typeface="Tahoma" charset="0"/>
              </a:rPr>
              <a:t> Page </a:t>
            </a:r>
            <a:fld id="{73DBA452-93CB-8545-88C7-D3A8E67E7A3F}" type="slidenum">
              <a:rPr lang="en-US" sz="1700">
                <a:latin typeface="Comic Sans MS" charset="0"/>
                <a:cs typeface="Tahoma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  <a:cs typeface="Tahoma" charset="0"/>
            </a:endParaRPr>
          </a:p>
        </p:txBody>
      </p:sp>
      <p:sp>
        <p:nvSpPr>
          <p:cNvPr id="13316" name="Rectangle 8"/>
          <p:cNvSpPr>
            <a:spLocks noChangeArrowheads="1"/>
          </p:cNvSpPr>
          <p:nvPr/>
        </p:nvSpPr>
        <p:spPr bwMode="auto">
          <a:xfrm>
            <a:off x="2960688" y="295275"/>
            <a:ext cx="1835150" cy="3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</a:pPr>
            <a:r>
              <a:rPr lang="en-US" sz="1700" dirty="0">
                <a:latin typeface="Comic Sans MS" charset="0"/>
                <a:cs typeface="Tahoma" charset="0"/>
              </a:rPr>
              <a:t>Lecture 2</a:t>
            </a:r>
          </a:p>
        </p:txBody>
      </p:sp>
      <p:sp>
        <p:nvSpPr>
          <p:cNvPr id="13317" name="Rectangle 9"/>
          <p:cNvSpPr>
            <a:spLocks noChangeArrowheads="1"/>
          </p:cNvSpPr>
          <p:nvPr/>
        </p:nvSpPr>
        <p:spPr bwMode="auto">
          <a:xfrm>
            <a:off x="657225" y="8801100"/>
            <a:ext cx="3465513" cy="24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dirty="0">
                <a:latin typeface="Comic Sans MS" charset="0"/>
                <a:cs typeface="Tahoma" charset="0"/>
              </a:rPr>
              <a:t>Instructor: Dr. </a:t>
            </a:r>
            <a:r>
              <a:rPr lang="en-US" sz="1200" dirty="0" err="1">
                <a:latin typeface="Comic Sans MS" charset="0"/>
                <a:cs typeface="Tahoma" charset="0"/>
              </a:rPr>
              <a:t>Simsek</a:t>
            </a:r>
            <a:endParaRPr lang="en-US" sz="1200" dirty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79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9" name="Rectangle 8"/>
          <p:cNvSpPr>
            <a:spLocks noChangeArrowheads="1"/>
          </p:cNvSpPr>
          <p:nvPr/>
        </p:nvSpPr>
        <p:spPr bwMode="auto">
          <a:xfrm>
            <a:off x="409575" y="688975"/>
            <a:ext cx="27797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6.004 Lectures, Fall ‘99 </a:t>
            </a:r>
          </a:p>
        </p:txBody>
      </p:sp>
      <p:sp>
        <p:nvSpPr>
          <p:cNvPr id="14340" name="Rectangle 9"/>
          <p:cNvSpPr>
            <a:spLocks noChangeArrowheads="1"/>
          </p:cNvSpPr>
          <p:nvPr/>
        </p:nvSpPr>
        <p:spPr bwMode="auto">
          <a:xfrm>
            <a:off x="3424238" y="688975"/>
            <a:ext cx="2611437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defTabSz="858838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Notes for slide </a:t>
            </a:r>
            <a:fld id="{97C89DA2-7FAC-6140-9766-2CF0700B69AA}" type="slidenum">
              <a:rPr lang="en-US" sz="1700" b="0">
                <a:latin typeface="Comic Sans MS" charset="0"/>
                <a:cs typeface="Tahoma" charset="0"/>
              </a:rPr>
              <a:pPr marL="214313" indent="-214313" defTabSz="858838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  <a:cs typeface="Tahoma" charset="0"/>
            </a:endParaRPr>
          </a:p>
        </p:txBody>
      </p:sp>
      <p:sp>
        <p:nvSpPr>
          <p:cNvPr id="14341" name="Rectangle 11"/>
          <p:cNvSpPr>
            <a:spLocks noChangeArrowheads="1"/>
          </p:cNvSpPr>
          <p:nvPr/>
        </p:nvSpPr>
        <p:spPr bwMode="auto">
          <a:xfrm>
            <a:off x="404813" y="9045575"/>
            <a:ext cx="3470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8" tIns="23502" rIns="60428" bIns="23502">
            <a:spAutoFit/>
          </a:bodyPr>
          <a:lstStyle/>
          <a:p>
            <a:pPr marL="214313" indent="-214313" algn="l" defTabSz="858838">
              <a:lnSpc>
                <a:spcPct val="118000"/>
              </a:lnSpc>
            </a:pPr>
            <a:r>
              <a:rPr lang="en-US" sz="1200" b="0">
                <a:latin typeface="Comic Sans MS" charset="0"/>
                <a:cs typeface="Tahoma" charset="0"/>
              </a:rPr>
              <a:t>Chris Terman  </a:t>
            </a:r>
            <a:fld id="{F18D88BB-59A5-C64E-A29B-AFCA15E69F78}" type="datetime1">
              <a:rPr lang="en-US" sz="1200" b="0">
                <a:latin typeface="Comic Sans MS" charset="0"/>
                <a:cs typeface="Tahoma" charset="0"/>
              </a:rPr>
              <a:pPr marL="214313" indent="-214313" algn="l" defTabSz="858838">
                <a:lnSpc>
                  <a:spcPct val="118000"/>
                </a:lnSpc>
              </a:pPr>
              <a:t>9/14/22</a:t>
            </a:fld>
            <a:r>
              <a:rPr lang="en-US" sz="1200" b="0">
                <a:latin typeface="Comic Sans MS" charset="0"/>
                <a:cs typeface="Tahoma" charset="0"/>
              </a:rPr>
              <a:t>  </a:t>
            </a:r>
            <a:fld id="{0904309C-80F3-9F4F-A642-F4ABE2A025A9}" type="datetime10">
              <a:rPr lang="en-US" sz="1200" b="0">
                <a:latin typeface="Comic Sans MS" charset="0"/>
                <a:cs typeface="Tahoma" charset="0"/>
              </a:rPr>
              <a:pPr marL="214313" indent="-214313" algn="l" defTabSz="858838">
                <a:lnSpc>
                  <a:spcPct val="118000"/>
                </a:lnSpc>
              </a:pPr>
              <a:t>14:03</a:t>
            </a:fld>
            <a:endParaRPr lang="en-US" sz="1200" b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262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6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0888"/>
            <a:ext cx="5362575" cy="4318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07" tIns="42445" rIns="86407" bIns="4244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  <p:sp>
        <p:nvSpPr>
          <p:cNvPr id="317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6163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Morgan Kaufmann Publishers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84D1A6A-4B36-DB44-B231-D1B1F18E8821}" type="datetime4">
              <a:rPr lang="en-US"/>
              <a:pPr/>
              <a:t>September 14, 2022</a:t>
            </a:fld>
            <a:endParaRPr lang="en-US"/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Chapter 1 — Computer Abstractions and Technology</a:t>
            </a: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893D6D34-22EF-E241-A82F-5479B8410CF3}" type="slidenum">
              <a:rPr lang="en-US"/>
              <a:pPr/>
              <a:t>17</a:t>
            </a:fld>
            <a:endParaRPr lang="en-US"/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AU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6163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07" tIns="42445" rIns="86407" bIns="4244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Morgan Kaufmann Publishers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6E619CC-4C5C-9147-8650-86F4557DEDE5}" type="datetime4">
              <a:rPr lang="en-US"/>
              <a:pPr/>
              <a:t>September 14, 2022</a:t>
            </a:fld>
            <a:endParaRPr lang="en-US"/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Chapter 1 — Computer Abstractions and Technology</a:t>
            </a: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67441F3-0B26-614D-BF40-83AD2B2BB753}" type="slidenum">
              <a:rPr lang="en-US"/>
              <a:pPr/>
              <a:t>19</a:t>
            </a:fld>
            <a:endParaRPr lang="en-US"/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AU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Algorithm: step by step procedure where each step is effectively computable (by a computer), is definite (precisely defined)</a:t>
            </a:r>
          </a:p>
          <a:p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2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Figure 1.10.1: Optimizations of matrix multiply program in Python in the chapters of this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4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Morgan Kaufmann Publishers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AD878A28-3298-C549-9781-CC1963A70092}" type="datetime4">
              <a:rPr lang="en-US"/>
              <a:pPr/>
              <a:t>September 14, 2022</a:t>
            </a:fld>
            <a:endParaRPr lang="en-US"/>
          </a:p>
        </p:txBody>
      </p:sp>
      <p:sp>
        <p:nvSpPr>
          <p:cNvPr id="58371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/>
              <a:t>Chapter 1 — Computer Abstractions and Technology</a:t>
            </a: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2D4FBA0-F94F-9A4D-AB69-26E460B3CA94}" type="slidenum">
              <a:rPr lang="en-US"/>
              <a:pPr/>
              <a:t>5</a:t>
            </a:fld>
            <a:endParaRPr lang="en-US"/>
          </a:p>
        </p:txBody>
      </p:sp>
      <p:sp>
        <p:nvSpPr>
          <p:cNvPr id="583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AU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1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07" tIns="42445" rIns="86407" bIns="4244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  <p:sp>
        <p:nvSpPr>
          <p:cNvPr id="194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6163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DC – Tokyo = </a:t>
            </a:r>
            <a:r>
              <a:rPr lang="en-US" dirty="0" err="1"/>
              <a:t>7k</a:t>
            </a:r>
            <a:r>
              <a:rPr lang="en-US" dirty="0"/>
              <a:t> miles</a:t>
            </a:r>
          </a:p>
        </p:txBody>
      </p:sp>
    </p:spTree>
    <p:extLst>
      <p:ext uri="{BB962C8B-B14F-4D97-AF65-F5344CB8AC3E}">
        <p14:creationId xmlns:p14="http://schemas.microsoft.com/office/powerpoint/2010/main" val="11807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07" tIns="42445" rIns="86407" bIns="4244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  <p:sp>
        <p:nvSpPr>
          <p:cNvPr id="2765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6163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74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= Work per unit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5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07" tIns="42445" rIns="86407" bIns="4244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  <p:sp>
        <p:nvSpPr>
          <p:cNvPr id="2969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6163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2527446"/>
            <a:ext cx="8458200" cy="707878"/>
          </a:xfrm>
          <a:noFill/>
        </p:spPr>
        <p:txBody>
          <a:bodyPr lIns="91432" rIns="91432" anchor="b"/>
          <a:lstStyle>
            <a:lvl1pPr algn="ctr">
              <a:defRPr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 b="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99E8F8C-4B35-F845-8538-E3D1787470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 descr="MD-flag-background-ppt.png">
            <a:extLst>
              <a:ext uri="{FF2B5EF4-FFF2-40B4-BE49-F238E27FC236}">
                <a16:creationId xmlns:a16="http://schemas.microsoft.com/office/drawing/2014/main" id="{B55CA319-D5E7-164A-8E3B-00F1291D0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A2B93317-A840-8047-ACE3-DABB119B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1D042-16EC-6A40-AE52-3F35CF52FE22}"/>
              </a:ext>
            </a:extLst>
          </p:cNvPr>
          <p:cNvSpPr txBox="1"/>
          <p:nvPr/>
        </p:nvSpPr>
        <p:spPr>
          <a:xfrm>
            <a:off x="7010400" y="0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err="1">
                <a:solidFill>
                  <a:srgbClr val="F2AE29"/>
                </a:solidFill>
                <a:latin typeface="+mj-lt"/>
              </a:rPr>
              <a:t>CMSC</a:t>
            </a:r>
            <a:r>
              <a:rPr lang="en-US" sz="3200" b="0" dirty="0">
                <a:solidFill>
                  <a:srgbClr val="F2AE29"/>
                </a:solidFill>
                <a:latin typeface="+mj-lt"/>
              </a:rPr>
              <a:t> 411</a:t>
            </a:r>
          </a:p>
        </p:txBody>
      </p:sp>
    </p:spTree>
    <p:extLst>
      <p:ext uri="{BB962C8B-B14F-4D97-AF65-F5344CB8AC3E}">
        <p14:creationId xmlns:p14="http://schemas.microsoft.com/office/powerpoint/2010/main" val="47553991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F16BC-A8D5-6247-BADF-8F467DBA8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8500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77FDF-B765-F441-9701-78C4866D5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812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BBECB-5E9D-A342-9102-8AA15A67E0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70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378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38829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04891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8025"/>
            <a:ext cx="9144000" cy="2873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-1622" y="3886201"/>
            <a:ext cx="9144000" cy="2971800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8F0F6-6732-3B47-A953-0D1E8E7A1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440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EAB8B-5479-9B46-A6BA-BEBDBAC69E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528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8C89F-EE4B-C840-8F6B-D4EFC7022D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8103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08025"/>
            <a:ext cx="43434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267200" cy="5692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85C50-9279-CA4B-A8FF-38B6D7C751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6283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0" y="0"/>
            <a:ext cx="912828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7962"/>
            <a:ext cx="4040188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8200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7962"/>
            <a:ext cx="4041775" cy="48466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8C89F-EE4B-C840-8F6B-D4EFC7022D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29901"/>
      </p:ext>
    </p:extLst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41C3-015F-D14A-A03F-89C2647202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0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473BC-6EA5-BD49-BFCF-514E528A85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52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3A253-AC39-AE4F-921D-5CC71CC9B4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258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1B312-36E7-8749-AB88-94F5BFC6EC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308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3208" y="6350"/>
            <a:ext cx="9144000" cy="685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8392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 Narrow" charset="0"/>
              </a:defRPr>
            </a:lvl1pPr>
          </a:lstStyle>
          <a:p>
            <a:pPr>
              <a:defRPr/>
            </a:pPr>
            <a:fld id="{1E68C89F-EE4B-C840-8F6B-D4EFC7022D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ts val="600"/>
        </a:spcBef>
        <a:spcAft>
          <a:spcPts val="600"/>
        </a:spcAft>
        <a:buClrTx/>
        <a:buSzPct val="85000"/>
        <a:buFont typeface="Wingdings" pitchFamily="2" charset="2"/>
        <a:buChar char="q"/>
        <a:defRPr kumimoji="1" sz="2800">
          <a:solidFill>
            <a:schemeClr val="tx1"/>
          </a:solidFill>
          <a:effectLst/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ts val="600"/>
        </a:spcBef>
        <a:spcAft>
          <a:spcPts val="600"/>
        </a:spcAft>
        <a:buClrTx/>
        <a:buSzPct val="85000"/>
        <a:buFont typeface="Wingdings" charset="0"/>
        <a:buChar char="l"/>
        <a:defRPr kumimoji="1" sz="2300">
          <a:solidFill>
            <a:schemeClr val="tx1"/>
          </a:solidFill>
          <a:effectLst/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ts val="600"/>
        </a:spcBef>
        <a:spcAft>
          <a:spcPts val="600"/>
        </a:spcAft>
        <a:buClr>
          <a:schemeClr val="tx1"/>
        </a:buClr>
        <a:buFont typeface="Wingdings" charset="0"/>
        <a:buChar char="Ø"/>
        <a:defRPr kumimoji="1" sz="2000">
          <a:solidFill>
            <a:schemeClr val="tx1"/>
          </a:solidFill>
          <a:effectLst/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ts val="600"/>
        </a:spcBef>
        <a:spcAft>
          <a:spcPts val="600"/>
        </a:spcAft>
        <a:buChar char="–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ts val="600"/>
        </a:spcBef>
        <a:spcAft>
          <a:spcPts val="600"/>
        </a:spcAft>
        <a:buChar char="»"/>
        <a:defRPr kumimoji="1">
          <a:solidFill>
            <a:schemeClr val="tx1"/>
          </a:solidFill>
          <a:effectLst/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066800"/>
            <a:ext cx="8534400" cy="64632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b="1" dirty="0">
                <a:latin typeface="Tahoma" charset="0"/>
                <a:ea typeface="Tahoma"/>
              </a:rPr>
              <a:t>Performance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458200" cy="1844675"/>
          </a:xfrm>
        </p:spPr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3200" dirty="0">
                <a:latin typeface="Tahoma" charset="0"/>
                <a:ea typeface="Tahoma"/>
              </a:rPr>
              <a:t>Dr. Ergun </a:t>
            </a:r>
            <a:r>
              <a:rPr lang="en-US" sz="3200" dirty="0" err="1">
                <a:latin typeface="Tahoma" charset="0"/>
                <a:ea typeface="Tahoma"/>
              </a:rPr>
              <a:t>Simsek</a:t>
            </a:r>
            <a:r>
              <a:rPr lang="en-US" sz="3200" dirty="0">
                <a:latin typeface="Tahoma" charset="0"/>
                <a:ea typeface="Tahoma"/>
              </a:rPr>
              <a:t> (</a:t>
            </a:r>
            <a:r>
              <a:rPr lang="en-US" sz="3200" dirty="0" err="1">
                <a:latin typeface="Tahoma" charset="0"/>
                <a:ea typeface="Tahoma"/>
              </a:rPr>
              <a:t>simsek@umbc.edu</a:t>
            </a:r>
            <a:r>
              <a:rPr lang="en-US" sz="3200" dirty="0">
                <a:latin typeface="Tahoma" charset="0"/>
                <a:ea typeface="Tahoma"/>
              </a:rPr>
              <a:t>)</a:t>
            </a:r>
            <a:endParaRPr lang="en-US" dirty="0">
              <a:solidFill>
                <a:schemeClr val="tx1"/>
              </a:solidFill>
              <a:latin typeface="Tahoma" charset="0"/>
              <a:ea typeface="Tahoma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endParaRPr lang="en-US" dirty="0">
              <a:solidFill>
                <a:schemeClr val="tx1"/>
              </a:solidFill>
              <a:latin typeface="Tahoma" charset="0"/>
              <a:ea typeface="Tahoma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ahoma" charset="0"/>
                <a:ea typeface="Tahoma"/>
              </a:rPr>
              <a:t>Lecture 2</a:t>
            </a:r>
          </a:p>
        </p:txBody>
      </p:sp>
      <p:sp>
        <p:nvSpPr>
          <p:cNvPr id="153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DE38A3D-0E92-6B42-8F37-CF31ACF08871}" type="slidenum">
              <a:rPr lang="en-US" sz="1400">
                <a:latin typeface="Arial Narrow" charset="0"/>
                <a:cs typeface="Tahoma" charset="0"/>
              </a:rPr>
              <a:pPr/>
              <a:t>1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ChangeArrowheads="1"/>
          </p:cNvSpPr>
          <p:nvPr/>
        </p:nvSpPr>
        <p:spPr bwMode="auto">
          <a:xfrm>
            <a:off x="225425" y="312738"/>
            <a:ext cx="354488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Execution Time in Computing!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Elapsed Time/Wall Clock Time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counts everything (disk and memory accesses, I/O, etc.)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includes the impact of other programs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a useful number, but often not good for comparison purposes</a:t>
            </a:r>
          </a:p>
          <a:p>
            <a:pPr lvl="1">
              <a:defRPr/>
            </a:pPr>
            <a:endParaRPr lang="en-US" sz="2000" dirty="0">
              <a:latin typeface="Tahoma" charset="0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CPU time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does not include I/O or time spent running other programs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can be broken up into </a:t>
            </a:r>
            <a:r>
              <a:rPr lang="en-US" sz="2000" dirty="0">
                <a:solidFill>
                  <a:srgbClr val="C00000"/>
                </a:solidFill>
                <a:latin typeface="Tahoma" charset="0"/>
              </a:rPr>
              <a:t>system time</a:t>
            </a:r>
            <a:r>
              <a:rPr lang="en-US" sz="2000" dirty="0">
                <a:latin typeface="Tahoma" charset="0"/>
              </a:rPr>
              <a:t> and </a:t>
            </a:r>
            <a:r>
              <a:rPr lang="en-US" sz="2000" b="1" dirty="0">
                <a:latin typeface="Tahoma" charset="0"/>
              </a:rPr>
              <a:t>user time</a:t>
            </a:r>
          </a:p>
          <a:p>
            <a:pPr lvl="1">
              <a:defRPr/>
            </a:pPr>
            <a:endParaRPr lang="en-US" sz="2000" dirty="0">
              <a:latin typeface="Tahoma" charset="0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Our focus:  user CPU time 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time spent executing actual instructions of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our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 program</a:t>
            </a:r>
          </a:p>
        </p:txBody>
      </p:sp>
      <p:sp>
        <p:nvSpPr>
          <p:cNvPr id="266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BD350B27-BDD2-794F-A596-C74A711DDFA2}" type="slidenum">
              <a:rPr lang="en-US" sz="1400">
                <a:latin typeface="Arial Narrow" charset="0"/>
                <a:cs typeface="Tahoma" charset="0"/>
              </a:rPr>
              <a:pPr/>
              <a:t>10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881063" y="4718050"/>
            <a:ext cx="7991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EEF14-66E6-B048-893C-DA84214E0624}"/>
              </a:ext>
            </a:extLst>
          </p:cNvPr>
          <p:cNvSpPr txBox="1"/>
          <p:nvPr/>
        </p:nvSpPr>
        <p:spPr>
          <a:xfrm>
            <a:off x="1143000" y="6208068"/>
            <a:ext cx="592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>
                <a:latin typeface="+mn-lt"/>
              </a:rPr>
              <a:t>Let’s look at these definitions more closely</a:t>
            </a:r>
          </a:p>
        </p:txBody>
      </p:sp>
    </p:spTree>
    <p:extLst>
      <p:ext uri="{BB962C8B-B14F-4D97-AF65-F5344CB8AC3E}">
        <p14:creationId xmlns:p14="http://schemas.microsoft.com/office/powerpoint/2010/main" val="1222554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75F6-3113-584E-A315-EBA27086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584767"/>
          </a:xfrm>
        </p:spPr>
        <p:txBody>
          <a:bodyPr/>
          <a:lstStyle/>
          <a:p>
            <a:r>
              <a:rPr lang="en-US" sz="3200" dirty="0"/>
              <a:t>Time</a:t>
            </a:r>
            <a:r>
              <a:rPr lang="en-US" sz="3200" b="0" dirty="0"/>
              <a:t> as a Measure of Computer Performance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E052D3-72DD-EF47-B183-C8FA16741AC4}"/>
              </a:ext>
            </a:extLst>
          </p:cNvPr>
          <p:cNvSpPr/>
          <p:nvPr/>
        </p:nvSpPr>
        <p:spPr>
          <a:xfrm>
            <a:off x="1061313" y="1438173"/>
            <a:ext cx="14846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dirty="0"/>
              <a:t>Program execution 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F5B3-B952-E447-BB39-DBE801C00F99}"/>
              </a:ext>
            </a:extLst>
          </p:cNvPr>
          <p:cNvSpPr/>
          <p:nvPr/>
        </p:nvSpPr>
        <p:spPr>
          <a:xfrm>
            <a:off x="3044342" y="1438173"/>
            <a:ext cx="14846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dirty="0"/>
              <a:t>Wall clock</a:t>
            </a:r>
          </a:p>
          <a:p>
            <a:pPr algn="ctr"/>
            <a:r>
              <a:rPr lang="en-US" b="0" dirty="0"/>
              <a:t>time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1F4F2-B1BF-3B4E-B764-ABC3B18FD062}"/>
              </a:ext>
            </a:extLst>
          </p:cNvPr>
          <p:cNvSpPr/>
          <p:nvPr/>
        </p:nvSpPr>
        <p:spPr>
          <a:xfrm>
            <a:off x="5027371" y="1438173"/>
            <a:ext cx="14846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Response time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00547-5FF9-A04F-AAC2-A88AED30A3B7}"/>
              </a:ext>
            </a:extLst>
          </p:cNvPr>
          <p:cNvSpPr/>
          <p:nvPr/>
        </p:nvSpPr>
        <p:spPr>
          <a:xfrm>
            <a:off x="7010400" y="1438173"/>
            <a:ext cx="14846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Elapsed</a:t>
            </a:r>
          </a:p>
          <a:p>
            <a:pPr algn="ctr"/>
            <a:r>
              <a:rPr lang="en-US" b="0" dirty="0"/>
              <a:t>time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4288A-C419-BA4C-8AF8-1247728D4443}"/>
              </a:ext>
            </a:extLst>
          </p:cNvPr>
          <p:cNvSpPr/>
          <p:nvPr/>
        </p:nvSpPr>
        <p:spPr>
          <a:xfrm>
            <a:off x="-353110" y="927192"/>
            <a:ext cx="865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The total time to complete a task (include everything) is called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6FA02-95BF-A948-B50D-2DF2215247C3}"/>
              </a:ext>
            </a:extLst>
          </p:cNvPr>
          <p:cNvSpPr txBox="1"/>
          <p:nvPr/>
        </p:nvSpPr>
        <p:spPr>
          <a:xfrm>
            <a:off x="2625886" y="1836798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D21BC-F6A0-474F-9314-A5C28B0F5B18}"/>
              </a:ext>
            </a:extLst>
          </p:cNvPr>
          <p:cNvSpPr txBox="1"/>
          <p:nvPr/>
        </p:nvSpPr>
        <p:spPr>
          <a:xfrm>
            <a:off x="4640731" y="1836797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E2BA8-A68A-554E-9160-B75DB6B9CD62}"/>
              </a:ext>
            </a:extLst>
          </p:cNvPr>
          <p:cNvSpPr txBox="1"/>
          <p:nvPr/>
        </p:nvSpPr>
        <p:spPr>
          <a:xfrm>
            <a:off x="6591944" y="1807504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CD709-B934-0244-BC11-FB4628669168}"/>
              </a:ext>
            </a:extLst>
          </p:cNvPr>
          <p:cNvSpPr/>
          <p:nvPr/>
        </p:nvSpPr>
        <p:spPr>
          <a:xfrm>
            <a:off x="2519316" y="5036073"/>
            <a:ext cx="1484673" cy="120032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CPU execution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0958C-6850-D14C-B797-912957F2FE33}"/>
              </a:ext>
            </a:extLst>
          </p:cNvPr>
          <p:cNvSpPr/>
          <p:nvPr/>
        </p:nvSpPr>
        <p:spPr>
          <a:xfrm>
            <a:off x="4513776" y="5036072"/>
            <a:ext cx="1484673" cy="120032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CPU </a:t>
            </a:r>
          </a:p>
          <a:p>
            <a:pPr algn="ctr"/>
            <a:r>
              <a:rPr lang="en-US" b="0" dirty="0"/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D31B3-A67C-0941-9304-84FC96E4D014}"/>
              </a:ext>
            </a:extLst>
          </p:cNvPr>
          <p:cNvSpPr/>
          <p:nvPr/>
        </p:nvSpPr>
        <p:spPr>
          <a:xfrm>
            <a:off x="543153" y="3928892"/>
            <a:ext cx="8616087" cy="88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US" b="0" dirty="0"/>
              <a:t>The actual time the CPU spends computing for a specific task (include holds/waits at the CPU but not I/O) is called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FDBE22-148F-DE49-A328-84EE2DAAD31A}"/>
              </a:ext>
            </a:extLst>
          </p:cNvPr>
          <p:cNvSpPr txBox="1"/>
          <p:nvPr/>
        </p:nvSpPr>
        <p:spPr>
          <a:xfrm>
            <a:off x="4061310" y="5373431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488709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75F6-3113-584E-A315-EBA27086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584767"/>
          </a:xfrm>
        </p:spPr>
        <p:txBody>
          <a:bodyPr/>
          <a:lstStyle/>
          <a:p>
            <a:r>
              <a:rPr lang="en-US" sz="3200" dirty="0"/>
              <a:t>Time</a:t>
            </a:r>
            <a:r>
              <a:rPr lang="en-US" sz="3200" b="0" dirty="0"/>
              <a:t> as a Measure of Computer Performance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6906-E59C-EA4E-A335-53352D5A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27" y="4419600"/>
            <a:ext cx="8839200" cy="24384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900"/>
              </a:spcAft>
              <a:buNone/>
            </a:pPr>
            <a:r>
              <a:rPr lang="en-US" sz="2400" dirty="0"/>
              <a:t>On a RISC device with a single processor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0C845-0B91-4A4C-9449-1E312F121DA6}"/>
              </a:ext>
            </a:extLst>
          </p:cNvPr>
          <p:cNvSpPr/>
          <p:nvPr/>
        </p:nvSpPr>
        <p:spPr>
          <a:xfrm>
            <a:off x="1029927" y="1130879"/>
            <a:ext cx="1484673" cy="78678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User</a:t>
            </a:r>
          </a:p>
          <a:p>
            <a:pPr algn="ctr"/>
            <a:r>
              <a:rPr lang="en-US" b="0" dirty="0"/>
              <a:t>CPU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1DE70-0F80-2840-8816-88666E658671}"/>
              </a:ext>
            </a:extLst>
          </p:cNvPr>
          <p:cNvSpPr txBox="1"/>
          <p:nvPr/>
        </p:nvSpPr>
        <p:spPr>
          <a:xfrm>
            <a:off x="2514600" y="1143000"/>
            <a:ext cx="5067866" cy="84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 CPU time spent in a program itself (does not include holds/waits or IO)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FAC60-A522-2C49-B5F2-7303CAE6131B}"/>
              </a:ext>
            </a:extLst>
          </p:cNvPr>
          <p:cNvSpPr/>
          <p:nvPr/>
        </p:nvSpPr>
        <p:spPr>
          <a:xfrm>
            <a:off x="1029927" y="2531191"/>
            <a:ext cx="1484673" cy="78678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System</a:t>
            </a:r>
          </a:p>
          <a:p>
            <a:pPr algn="ctr"/>
            <a:r>
              <a:rPr lang="en-US" b="0" dirty="0"/>
              <a:t>CPU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FD1A50-6BDD-154C-A3AF-70626C4D7316}"/>
              </a:ext>
            </a:extLst>
          </p:cNvPr>
          <p:cNvSpPr txBox="1"/>
          <p:nvPr/>
        </p:nvSpPr>
        <p:spPr>
          <a:xfrm>
            <a:off x="2743200" y="2538145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The CPU time spent in the operating system performing tasks on behalf of the program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4F0F1-8663-2B42-AB39-308E2186026C}"/>
              </a:ext>
            </a:extLst>
          </p:cNvPr>
          <p:cNvSpPr/>
          <p:nvPr/>
        </p:nvSpPr>
        <p:spPr>
          <a:xfrm>
            <a:off x="2667000" y="5118514"/>
            <a:ext cx="14846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dirty="0"/>
              <a:t>Program execution time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41407C-6590-C147-83EC-EA32039E8E42}"/>
              </a:ext>
            </a:extLst>
          </p:cNvPr>
          <p:cNvSpPr txBox="1"/>
          <p:nvPr/>
        </p:nvSpPr>
        <p:spPr>
          <a:xfrm>
            <a:off x="4234047" y="5487845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B98EE9-1527-C847-939C-FC0660125FF0}"/>
              </a:ext>
            </a:extLst>
          </p:cNvPr>
          <p:cNvSpPr/>
          <p:nvPr/>
        </p:nvSpPr>
        <p:spPr>
          <a:xfrm>
            <a:off x="4654976" y="5329160"/>
            <a:ext cx="1484673" cy="78678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b="0" dirty="0"/>
              <a:t>System</a:t>
            </a:r>
          </a:p>
          <a:p>
            <a:pPr algn="ctr"/>
            <a:r>
              <a:rPr lang="en-US" b="0" dirty="0"/>
              <a:t>CPU time</a:t>
            </a:r>
          </a:p>
        </p:txBody>
      </p:sp>
    </p:spTree>
    <p:extLst>
      <p:ext uri="{BB962C8B-B14F-4D97-AF65-F5344CB8AC3E}">
        <p14:creationId xmlns:p14="http://schemas.microsoft.com/office/powerpoint/2010/main" val="2660622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DADA-8C71-A544-A425-D7D475EF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559E0-CA72-6E43-A5B6-8BFADDF1B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task runs alone on a CPU. </a:t>
            </a:r>
          </a:p>
          <a:p>
            <a:r>
              <a:rPr lang="en-US" sz="2000" dirty="0"/>
              <a:t>The task starts by running for 5 </a:t>
            </a:r>
            <a:r>
              <a:rPr lang="en-US" sz="2000" dirty="0" err="1"/>
              <a:t>ms.</a:t>
            </a:r>
            <a:r>
              <a:rPr lang="en-US" sz="2000" dirty="0"/>
              <a:t> </a:t>
            </a:r>
          </a:p>
          <a:p>
            <a:r>
              <a:rPr lang="en-US" sz="2000" dirty="0"/>
              <a:t>The task then waits for 4 </a:t>
            </a:r>
            <a:r>
              <a:rPr lang="en-US" sz="2000" dirty="0" err="1"/>
              <a:t>ms</a:t>
            </a:r>
            <a:r>
              <a:rPr lang="en-US" sz="2000" dirty="0"/>
              <a:t> while the operating system runs some instructions to access disk. </a:t>
            </a:r>
          </a:p>
          <a:p>
            <a:r>
              <a:rPr lang="en-US" sz="2000" dirty="0"/>
              <a:t>The CPU is then idle for 2 </a:t>
            </a:r>
            <a:r>
              <a:rPr lang="en-US" sz="2000" dirty="0" err="1"/>
              <a:t>ms</a:t>
            </a:r>
            <a:r>
              <a:rPr lang="en-US" sz="2000" dirty="0"/>
              <a:t> while waiting for data from disk. </a:t>
            </a:r>
          </a:p>
          <a:p>
            <a:r>
              <a:rPr lang="en-US" sz="2000" dirty="0"/>
              <a:t>Finally, the task runs another 10 </a:t>
            </a:r>
            <a:r>
              <a:rPr lang="en-US" sz="2000" dirty="0" err="1"/>
              <a:t>ms</a:t>
            </a:r>
            <a:r>
              <a:rPr lang="en-US" sz="2000" dirty="0"/>
              <a:t> and completes.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Elapsed time = System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CPU time 			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User CPU time  = CPU performance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CF816-E13F-0944-86AA-711740881CC9}"/>
              </a:ext>
            </a:extLst>
          </p:cNvPr>
          <p:cNvSpPr/>
          <p:nvPr/>
        </p:nvSpPr>
        <p:spPr>
          <a:xfrm>
            <a:off x="4876800" y="3793132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= 5 + 4 + 2 + 10 = 21 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9B82C-B2C1-0545-9300-C16DD672BCBB}"/>
              </a:ext>
            </a:extLst>
          </p:cNvPr>
          <p:cNvSpPr/>
          <p:nvPr/>
        </p:nvSpPr>
        <p:spPr>
          <a:xfrm>
            <a:off x="1910693" y="4261603"/>
            <a:ext cx="2658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= 5 + 4 + 10 = 19 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F45EE-E050-FF47-8576-9C96AA39CCFF}"/>
              </a:ext>
            </a:extLst>
          </p:cNvPr>
          <p:cNvSpPr/>
          <p:nvPr/>
        </p:nvSpPr>
        <p:spPr>
          <a:xfrm>
            <a:off x="4800600" y="4723268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= 5 + 10 = 15 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621DF-0DF0-1B43-B3C1-3BF12ED5C5FF}"/>
              </a:ext>
            </a:extLst>
          </p:cNvPr>
          <p:cNvSpPr/>
          <p:nvPr/>
        </p:nvSpPr>
        <p:spPr>
          <a:xfrm>
            <a:off x="152399" y="2438400"/>
            <a:ext cx="8229600" cy="457200"/>
          </a:xfrm>
          <a:prstGeom prst="rect">
            <a:avLst/>
          </a:prstGeom>
          <a:solidFill>
            <a:schemeClr val="accent6">
              <a:alpha val="11000"/>
            </a:schemeClr>
          </a:solidFill>
        </p:spPr>
        <p:txBody>
          <a:bodyPr rtlCol="0" anchor="ctr">
            <a:sp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endParaRPr lang="en-US" b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AC165-E181-134E-9ECA-229D91768BAE}"/>
              </a:ext>
            </a:extLst>
          </p:cNvPr>
          <p:cNvSpPr/>
          <p:nvPr/>
        </p:nvSpPr>
        <p:spPr>
          <a:xfrm>
            <a:off x="172328" y="1675345"/>
            <a:ext cx="8229600" cy="731520"/>
          </a:xfrm>
          <a:prstGeom prst="rect">
            <a:avLst/>
          </a:prstGeom>
          <a:solidFill>
            <a:schemeClr val="accent6">
              <a:alpha val="11000"/>
            </a:schemeClr>
          </a:solidFill>
        </p:spPr>
        <p:txBody>
          <a:bodyPr rtlCol="0" anchor="ctr">
            <a:sp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18611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Design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Performance is rarely the sole factor. </a:t>
            </a:r>
          </a:p>
          <a:p>
            <a:pPr>
              <a:defRPr/>
            </a:pPr>
            <a:r>
              <a:rPr lang="en-US" dirty="0"/>
              <a:t>What are the other factors?</a:t>
            </a:r>
          </a:p>
          <a:p>
            <a:pPr lvl="1">
              <a:defRPr/>
            </a:pPr>
            <a:r>
              <a:rPr lang="en-US" dirty="0"/>
              <a:t>Cost </a:t>
            </a:r>
          </a:p>
          <a:p>
            <a:pPr lvl="1">
              <a:defRPr/>
            </a:pPr>
            <a:r>
              <a:rPr lang="en-US" dirty="0"/>
              <a:t>Energy/power consumption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Frequently used compound metrics</a:t>
            </a:r>
          </a:p>
          <a:p>
            <a:pPr lvl="1">
              <a:defRPr/>
            </a:pPr>
            <a:r>
              <a:rPr lang="en-US" dirty="0"/>
              <a:t>Performance/Cost (throughput/$)</a:t>
            </a:r>
          </a:p>
          <a:p>
            <a:pPr lvl="1">
              <a:defRPr/>
            </a:pPr>
            <a:r>
              <a:rPr lang="en-US" dirty="0"/>
              <a:t>Performance/Power (throughput/watt)</a:t>
            </a:r>
          </a:p>
          <a:p>
            <a:pPr lvl="1">
              <a:defRPr/>
            </a:pPr>
            <a:r>
              <a:rPr lang="en-US" dirty="0"/>
              <a:t>Work/Energy (total work done per joule)</a:t>
            </a:r>
          </a:p>
          <a:p>
            <a:pPr lvl="2">
              <a:defRPr/>
            </a:pPr>
            <a:r>
              <a:rPr lang="en-US" dirty="0"/>
              <a:t>for battery-powered devices</a:t>
            </a:r>
          </a:p>
        </p:txBody>
      </p:sp>
      <p:sp>
        <p:nvSpPr>
          <p:cNvPr id="2560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FBCA7C84-6D07-8343-ACB5-2EFB88430436}" type="slidenum">
              <a:rPr lang="en-US" sz="1400">
                <a:latin typeface="Arial Narrow" charset="0"/>
                <a:cs typeface="Tahoma" charset="0"/>
              </a:rPr>
              <a:pPr/>
              <a:t>14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ChangeArrowheads="1"/>
          </p:cNvSpPr>
          <p:nvPr/>
        </p:nvSpPr>
        <p:spPr bwMode="auto">
          <a:xfrm>
            <a:off x="225425" y="312738"/>
            <a:ext cx="48609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Performance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>
                <a:latin typeface="Tahoma" charset="0"/>
                <a:cs typeface="Tahoma" charset="0"/>
              </a:rPr>
              <a:t>For some program running on machine X,</a:t>
            </a:r>
          </a:p>
          <a:p>
            <a:pPr marL="457200" lvl="1" indent="0">
              <a:buNone/>
              <a:defRPr/>
            </a:pPr>
            <a:r>
              <a:rPr lang="en-US" sz="1600" dirty="0" err="1">
                <a:latin typeface="Tahoma" charset="0"/>
                <a:ea typeface="Tahoma" charset="0"/>
              </a:rPr>
              <a:t>Performance</a:t>
            </a:r>
            <a:r>
              <a:rPr lang="en-US" sz="1600" baseline="-25000" dirty="0" err="1">
                <a:latin typeface="Tahoma" charset="0"/>
                <a:ea typeface="Tahoma" charset="0"/>
              </a:rPr>
              <a:t>X</a:t>
            </a:r>
            <a:r>
              <a:rPr lang="en-US" sz="1600" dirty="0">
                <a:latin typeface="Tahoma" charset="0"/>
                <a:ea typeface="Tahoma" charset="0"/>
              </a:rPr>
              <a:t> = Program Executions / </a:t>
            </a:r>
            <a:r>
              <a:rPr lang="en-US" sz="1600" dirty="0" err="1">
                <a:latin typeface="Tahoma" charset="0"/>
                <a:ea typeface="Tahoma" charset="0"/>
              </a:rPr>
              <a:t>Time</a:t>
            </a:r>
            <a:r>
              <a:rPr lang="en-US" sz="1600" baseline="-25000" dirty="0" err="1">
                <a:latin typeface="Tahoma" charset="0"/>
                <a:ea typeface="Tahoma" charset="0"/>
              </a:rPr>
              <a:t>X</a:t>
            </a:r>
            <a:r>
              <a:rPr lang="en-US" sz="1600" dirty="0">
                <a:latin typeface="Tahoma" charset="0"/>
                <a:ea typeface="Tahoma" charset="0"/>
              </a:rPr>
              <a:t>  (executions/sec)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1600" dirty="0">
                <a:latin typeface="Tahoma" charset="0"/>
                <a:ea typeface="Tahoma" charset="0"/>
              </a:rPr>
              <a:t>			= 1 / Execution </a:t>
            </a:r>
            <a:r>
              <a:rPr lang="en-US" sz="1600" dirty="0" err="1">
                <a:latin typeface="Tahoma" charset="0"/>
                <a:ea typeface="Tahoma" charset="0"/>
              </a:rPr>
              <a:t>Time</a:t>
            </a:r>
            <a:r>
              <a:rPr lang="en-US" sz="1600" baseline="-25000" dirty="0" err="1">
                <a:latin typeface="Tahoma" charset="0"/>
                <a:ea typeface="Tahoma" charset="0"/>
              </a:rPr>
              <a:t>X</a:t>
            </a:r>
            <a:endParaRPr lang="en-US" sz="1600" dirty="0">
              <a:latin typeface="Tahoma" charset="0"/>
              <a:ea typeface="Tahoma" charset="0"/>
            </a:endParaRPr>
          </a:p>
          <a:p>
            <a:pPr>
              <a:defRPr/>
            </a:pPr>
            <a:r>
              <a:rPr lang="en-US" sz="1800" dirty="0">
                <a:latin typeface="Tahoma" charset="0"/>
                <a:cs typeface="Tahoma" charset="0"/>
              </a:rPr>
              <a:t>Relative Performance</a:t>
            </a:r>
          </a:p>
          <a:p>
            <a:pPr marL="457200" lvl="1" indent="0">
              <a:buNone/>
              <a:defRPr/>
            </a:pPr>
            <a:r>
              <a:rPr lang="en-US" sz="1600" dirty="0">
                <a:latin typeface="Tahoma" charset="0"/>
              </a:rPr>
              <a:t>"X is </a:t>
            </a:r>
            <a:r>
              <a:rPr lang="en-US" sz="1600" i="1" dirty="0">
                <a:latin typeface="Tahoma" charset="0"/>
              </a:rPr>
              <a:t>n</a:t>
            </a:r>
            <a:r>
              <a:rPr lang="en-US" sz="1600" dirty="0">
                <a:latin typeface="Tahoma" charset="0"/>
              </a:rPr>
              <a:t> times faster than Y</a:t>
            </a:r>
            <a:r>
              <a:rPr lang="ja-JP" altLang="en-US" sz="1600" dirty="0">
                <a:latin typeface="Tahoma" charset="0"/>
              </a:rPr>
              <a:t>”</a:t>
            </a:r>
            <a:endParaRPr lang="en-US" altLang="ja-JP" sz="1600" dirty="0">
              <a:latin typeface="Tahoma" charset="0"/>
            </a:endParaRPr>
          </a:p>
          <a:p>
            <a:pPr marL="457200" lvl="1" indent="0">
              <a:buNone/>
              <a:defRPr/>
            </a:pPr>
            <a:r>
              <a:rPr lang="en-US" sz="1600" dirty="0" err="1">
                <a:latin typeface="Tahoma" charset="0"/>
                <a:ea typeface="Tahoma" charset="0"/>
              </a:rPr>
              <a:t>Performance</a:t>
            </a:r>
            <a:r>
              <a:rPr lang="en-US" sz="1600" baseline="-25000" dirty="0" err="1">
                <a:latin typeface="Tahoma" charset="0"/>
                <a:ea typeface="Tahoma" charset="0"/>
              </a:rPr>
              <a:t>X</a:t>
            </a:r>
            <a:r>
              <a:rPr lang="en-US" sz="1600" dirty="0">
                <a:latin typeface="Tahoma" charset="0"/>
                <a:ea typeface="Tahoma" charset="0"/>
              </a:rPr>
              <a:t>  / </a:t>
            </a:r>
            <a:r>
              <a:rPr lang="en-US" sz="1600" dirty="0" err="1">
                <a:latin typeface="Tahoma" charset="0"/>
                <a:ea typeface="Tahoma" charset="0"/>
              </a:rPr>
              <a:t>Performance</a:t>
            </a:r>
            <a:r>
              <a:rPr lang="en-US" sz="1600" baseline="-25000" dirty="0" err="1">
                <a:latin typeface="Tahoma" charset="0"/>
                <a:ea typeface="Tahoma" charset="0"/>
              </a:rPr>
              <a:t>Y</a:t>
            </a:r>
            <a:r>
              <a:rPr lang="en-US" sz="1600" dirty="0">
                <a:latin typeface="Tahoma" charset="0"/>
                <a:ea typeface="Tahoma" charset="0"/>
              </a:rPr>
              <a:t> = </a:t>
            </a:r>
            <a:r>
              <a:rPr lang="en-US" sz="1600" i="1" dirty="0">
                <a:latin typeface="Tahoma" charset="0"/>
                <a:ea typeface="Tahoma" charset="0"/>
              </a:rPr>
              <a:t>n</a:t>
            </a:r>
            <a:endParaRPr lang="en-US" sz="1600" dirty="0">
              <a:latin typeface="Tahoma" charset="0"/>
              <a:ea typeface="Tahoma" charset="0"/>
            </a:endParaRPr>
          </a:p>
          <a:p>
            <a:pPr>
              <a:defRPr/>
            </a:pPr>
            <a:r>
              <a:rPr lang="en-US" sz="1800" dirty="0">
                <a:latin typeface="Tahoma" charset="0"/>
                <a:cs typeface="Tahoma" charset="0"/>
              </a:rPr>
              <a:t>Example:</a:t>
            </a:r>
          </a:p>
          <a:p>
            <a:pPr lvl="1">
              <a:defRPr/>
            </a:pPr>
            <a:r>
              <a:rPr lang="en-US" sz="1600" dirty="0">
                <a:latin typeface="Tahoma" charset="0"/>
                <a:ea typeface="Tahoma" charset="0"/>
              </a:rPr>
              <a:t>Machine A runs a program in 20 seconds</a:t>
            </a:r>
          </a:p>
          <a:p>
            <a:pPr lvl="1">
              <a:defRPr/>
            </a:pPr>
            <a:r>
              <a:rPr lang="en-US" sz="1600" dirty="0">
                <a:latin typeface="Tahoma" charset="0"/>
                <a:ea typeface="Tahoma" charset="0"/>
              </a:rPr>
              <a:t>Machine B runs the same program in 25 seconds</a:t>
            </a:r>
          </a:p>
          <a:p>
            <a:pPr lvl="2">
              <a:defRPr/>
            </a:pPr>
            <a:r>
              <a:rPr lang="en-US" sz="1400" dirty="0">
                <a:latin typeface="Tahoma" charset="0"/>
                <a:ea typeface="Tahoma" charset="0"/>
              </a:rPr>
              <a:t>By how much is A faster than B?</a:t>
            </a:r>
          </a:p>
        </p:txBody>
      </p:sp>
      <p:sp>
        <p:nvSpPr>
          <p:cNvPr id="2867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DACCAC7-6E18-764D-8CC2-CDC55586A1E6}" type="slidenum">
              <a:rPr lang="en-US" sz="1400">
                <a:latin typeface="Arial Narrow" charset="0"/>
                <a:cs typeface="Tahoma" charset="0"/>
              </a:rPr>
              <a:pPr/>
              <a:t>15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721925" name="Text Box 5"/>
          <p:cNvSpPr txBox="1">
            <a:spLocks noChangeArrowheads="1"/>
          </p:cNvSpPr>
          <p:nvPr/>
        </p:nvSpPr>
        <p:spPr bwMode="auto">
          <a:xfrm>
            <a:off x="922638" y="4967696"/>
            <a:ext cx="2569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 dirty="0" err="1">
                <a:solidFill>
                  <a:srgbClr val="CC0000"/>
                </a:solidFill>
                <a:latin typeface="Tahoma" charset="0"/>
                <a:cs typeface="Tahoma" charset="0"/>
              </a:rPr>
              <a:t>Performance</a:t>
            </a:r>
            <a:r>
              <a:rPr lang="en-US" sz="2000" b="0" baseline="-25000" dirty="0" err="1">
                <a:solidFill>
                  <a:srgbClr val="CC0000"/>
                </a:solidFill>
                <a:latin typeface="Tahoma" charset="0"/>
                <a:cs typeface="Tahoma" charset="0"/>
              </a:rPr>
              <a:t>A</a:t>
            </a:r>
            <a:r>
              <a:rPr lang="en-US" sz="2000" b="0" dirty="0">
                <a:solidFill>
                  <a:srgbClr val="CC0000"/>
                </a:solidFill>
                <a:latin typeface="Tahoma" charset="0"/>
                <a:cs typeface="Tahoma" charset="0"/>
              </a:rPr>
              <a:t> = 1/20</a:t>
            </a:r>
          </a:p>
        </p:txBody>
      </p:sp>
      <p:sp>
        <p:nvSpPr>
          <p:cNvPr id="721926" name="Text Box 6"/>
          <p:cNvSpPr txBox="1">
            <a:spLocks noChangeArrowheads="1"/>
          </p:cNvSpPr>
          <p:nvPr/>
        </p:nvSpPr>
        <p:spPr bwMode="auto">
          <a:xfrm>
            <a:off x="4367841" y="4950329"/>
            <a:ext cx="2567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 dirty="0" err="1">
                <a:solidFill>
                  <a:srgbClr val="CC0000"/>
                </a:solidFill>
                <a:latin typeface="Tahoma" charset="0"/>
                <a:cs typeface="Tahoma" charset="0"/>
              </a:rPr>
              <a:t>Performance</a:t>
            </a:r>
            <a:r>
              <a:rPr lang="en-US" sz="2000" b="0" baseline="-25000" dirty="0" err="1">
                <a:solidFill>
                  <a:srgbClr val="CC0000"/>
                </a:solidFill>
                <a:latin typeface="Tahoma" charset="0"/>
                <a:cs typeface="Tahoma" charset="0"/>
              </a:rPr>
              <a:t>B</a:t>
            </a:r>
            <a:r>
              <a:rPr lang="en-US" sz="2000" b="0" dirty="0">
                <a:solidFill>
                  <a:srgbClr val="CC0000"/>
                </a:solidFill>
                <a:latin typeface="Tahoma" charset="0"/>
                <a:cs typeface="Tahoma" charset="0"/>
              </a:rPr>
              <a:t> = 1/25</a:t>
            </a:r>
          </a:p>
        </p:txBody>
      </p:sp>
      <p:sp>
        <p:nvSpPr>
          <p:cNvPr id="721927" name="Text Box 7"/>
          <p:cNvSpPr txBox="1">
            <a:spLocks noChangeArrowheads="1"/>
          </p:cNvSpPr>
          <p:nvPr/>
        </p:nvSpPr>
        <p:spPr bwMode="auto">
          <a:xfrm>
            <a:off x="922638" y="5558431"/>
            <a:ext cx="54153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2000" b="0" dirty="0">
                <a:solidFill>
                  <a:srgbClr val="CC0000"/>
                </a:solidFill>
                <a:latin typeface="Tahoma" charset="0"/>
                <a:cs typeface="Tahoma" charset="0"/>
              </a:rPr>
              <a:t>(1/20)/(1/25) = 1.25 </a:t>
            </a:r>
          </a:p>
          <a:p>
            <a:pPr algn="l"/>
            <a:endParaRPr lang="en-US" sz="2000" b="0" dirty="0">
              <a:solidFill>
                <a:srgbClr val="CC0000"/>
              </a:solidFill>
              <a:latin typeface="Tahoma" charset="0"/>
              <a:cs typeface="Tahoma" charset="0"/>
            </a:endParaRPr>
          </a:p>
          <a:p>
            <a:pPr algn="l"/>
            <a:r>
              <a:rPr lang="en-US" sz="2000" b="0" dirty="0">
                <a:solidFill>
                  <a:srgbClr val="CC0000"/>
                </a:solidFill>
                <a:latin typeface="Tahoma" charset="0"/>
                <a:cs typeface="Tahoma" charset="0"/>
              </a:rPr>
              <a:t>Machine A is 1.25 times faster than Machine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25" grpId="0"/>
      <p:bldP spid="721926" grpId="0"/>
      <p:bldP spid="7219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ChangeArrowheads="1"/>
          </p:cNvSpPr>
          <p:nvPr/>
        </p:nvSpPr>
        <p:spPr bwMode="auto">
          <a:xfrm>
            <a:off x="225425" y="312738"/>
            <a:ext cx="48609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Performance:  Pitfalls of using %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Tahoma" charset="0"/>
                <a:cs typeface="Tahoma" charset="0"/>
              </a:rPr>
              <a:t>Same Example:</a:t>
            </a:r>
          </a:p>
          <a:p>
            <a:pPr lvl="1">
              <a:defRPr/>
            </a:pPr>
            <a:r>
              <a:rPr lang="en-US" sz="1800" dirty="0">
                <a:latin typeface="Tahoma" charset="0"/>
                <a:ea typeface="Tahoma" charset="0"/>
              </a:rPr>
              <a:t>By how much is B slower than A?</a:t>
            </a:r>
          </a:p>
          <a:p>
            <a:pPr lvl="2">
              <a:defRPr/>
            </a:pPr>
            <a:r>
              <a:rPr lang="en-US" sz="1600" dirty="0">
                <a:latin typeface="Tahoma" charset="0"/>
                <a:ea typeface="Tahoma" charset="0"/>
              </a:rPr>
              <a:t>Correct answer is:  B is (</a:t>
            </a:r>
            <a:r>
              <a:rPr lang="en-US" sz="1600" dirty="0" err="1">
                <a:latin typeface="Tahoma" charset="0"/>
                <a:ea typeface="Tahoma" charset="0"/>
              </a:rPr>
              <a:t>Perf</a:t>
            </a:r>
            <a:r>
              <a:rPr lang="en-US" sz="1600" baseline="-25000" dirty="0" err="1">
                <a:latin typeface="Tahoma" charset="0"/>
                <a:ea typeface="Tahoma" charset="0"/>
              </a:rPr>
              <a:t>B</a:t>
            </a:r>
            <a:r>
              <a:rPr lang="en-US" sz="1600" dirty="0" err="1">
                <a:latin typeface="Tahoma" charset="0"/>
                <a:ea typeface="Tahoma" charset="0"/>
              </a:rPr>
              <a:t>-Perf</a:t>
            </a:r>
            <a:r>
              <a:rPr lang="en-US" sz="1600" baseline="-25000" dirty="0" err="1">
                <a:latin typeface="Tahoma" charset="0"/>
                <a:ea typeface="Tahoma" charset="0"/>
              </a:rPr>
              <a:t>A</a:t>
            </a:r>
            <a:r>
              <a:rPr lang="en-US" sz="1600" dirty="0">
                <a:latin typeface="Tahoma" charset="0"/>
                <a:ea typeface="Tahoma" charset="0"/>
              </a:rPr>
              <a:t>)/</a:t>
            </a:r>
            <a:r>
              <a:rPr lang="en-US" sz="1600" dirty="0" err="1">
                <a:latin typeface="Tahoma" charset="0"/>
                <a:ea typeface="Tahoma" charset="0"/>
              </a:rPr>
              <a:t>Per</a:t>
            </a:r>
            <a:r>
              <a:rPr lang="en-US" sz="1600" baseline="-25000" dirty="0" err="1">
                <a:latin typeface="Tahoma" charset="0"/>
                <a:ea typeface="Tahoma" charset="0"/>
              </a:rPr>
              <a:t>A</a:t>
            </a:r>
            <a:r>
              <a:rPr lang="en-US" sz="1600" dirty="0">
                <a:latin typeface="Tahoma" charset="0"/>
                <a:ea typeface="Tahoma" charset="0"/>
              </a:rPr>
              <a:t> faster/slower</a:t>
            </a:r>
          </a:p>
          <a:p>
            <a:pPr lvl="3">
              <a:defRPr/>
            </a:pPr>
            <a:r>
              <a:rPr lang="en-US" sz="1400" dirty="0">
                <a:latin typeface="Tahoma" charset="0"/>
                <a:ea typeface="Tahoma" charset="0"/>
              </a:rPr>
              <a:t>(0.04 - 0.05) / (0.05) = -20% faster = 20% slower</a:t>
            </a:r>
          </a:p>
          <a:p>
            <a:pPr lvl="1">
              <a:defRPr/>
            </a:pPr>
            <a:endParaRPr lang="en-US" sz="1800" dirty="0">
              <a:latin typeface="Tahoma" charset="0"/>
              <a:ea typeface="Tahoma" charset="0"/>
            </a:endParaRPr>
          </a:p>
          <a:p>
            <a:pPr lvl="1">
              <a:defRPr/>
            </a:pPr>
            <a:r>
              <a:rPr lang="en-US" sz="1800" dirty="0">
                <a:latin typeface="Tahoma" charset="0"/>
                <a:ea typeface="Tahoma" charset="0"/>
              </a:rPr>
              <a:t>A is 25% faster than B; B is 20% slower</a:t>
            </a:r>
          </a:p>
          <a:p>
            <a:pPr lvl="1">
              <a:defRPr/>
            </a:pPr>
            <a:endParaRPr lang="en-US" sz="1800" dirty="0">
              <a:latin typeface="Tahoma" charset="0"/>
              <a:ea typeface="Tahoma" charset="0"/>
            </a:endParaRPr>
          </a:p>
          <a:p>
            <a:pPr lvl="1">
              <a:defRPr/>
            </a:pPr>
            <a:r>
              <a:rPr lang="en-US" sz="1800" dirty="0">
                <a:latin typeface="Tahoma" charset="0"/>
                <a:ea typeface="Tahoma" charset="0"/>
              </a:rPr>
              <a:t>Some people find percentages confusing. We better use ratios.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Tahoma" charset="0"/>
              </a:rPr>
              <a:t>Also: percentages are only good up to 100%</a:t>
            </a:r>
          </a:p>
          <a:p>
            <a:pPr lvl="2">
              <a:defRPr/>
            </a:pPr>
            <a:r>
              <a:rPr lang="en-US" sz="1500" dirty="0">
                <a:latin typeface="Tahoma" charset="0"/>
                <a:ea typeface="Tahoma" charset="0"/>
              </a:rPr>
              <a:t>Don’t say A is 13000% faster than B</a:t>
            </a:r>
          </a:p>
        </p:txBody>
      </p:sp>
      <p:sp>
        <p:nvSpPr>
          <p:cNvPr id="3072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579AF51A-4F6B-6F46-937F-E610063E8763}" type="slidenum">
              <a:rPr lang="en-US" sz="1400">
                <a:latin typeface="Arial Narrow" charset="0"/>
                <a:cs typeface="Tahoma" charset="0"/>
              </a:rPr>
              <a:pPr/>
              <a:t>16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CPU Clocking</a:t>
            </a:r>
            <a:endParaRPr lang="en-AU"/>
          </a:p>
        </p:txBody>
      </p:sp>
      <p:sp>
        <p:nvSpPr>
          <p:cNvPr id="309256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/>
              <a:t>Operation of digital hardware governed by a constant-rate clock</a:t>
            </a:r>
            <a:endParaRPr lang="en-AU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152400" y="4113105"/>
            <a:ext cx="7375525" cy="29718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Clock period: duration of a clock cycle</a:t>
            </a:r>
          </a:p>
          <a:p>
            <a:pPr lvl="1">
              <a:defRPr/>
            </a:pPr>
            <a:r>
              <a:rPr lang="en-US" sz="1800" dirty="0"/>
              <a:t>e.g., </a:t>
            </a:r>
            <a:r>
              <a:rPr lang="en-US" sz="1800" dirty="0" err="1"/>
              <a:t>270ps</a:t>
            </a:r>
            <a:r>
              <a:rPr lang="en-US" sz="1800" dirty="0"/>
              <a:t> = </a:t>
            </a:r>
            <a:r>
              <a:rPr lang="en-US" sz="1800" dirty="0" err="1"/>
              <a:t>0.27ns</a:t>
            </a:r>
            <a:r>
              <a:rPr lang="en-US" sz="1800" dirty="0"/>
              <a:t> = 270×10</a:t>
            </a:r>
            <a:r>
              <a:rPr lang="en-US" sz="1800" baseline="30000" dirty="0"/>
              <a:t>–</a:t>
            </a:r>
            <a:r>
              <a:rPr lang="en-US" sz="1800" baseline="30000" dirty="0" err="1"/>
              <a:t>12</a:t>
            </a:r>
            <a:r>
              <a:rPr lang="en-US" sz="1800" dirty="0" err="1"/>
              <a:t>s</a:t>
            </a:r>
            <a:endParaRPr lang="en-US" sz="1800" dirty="0"/>
          </a:p>
          <a:p>
            <a:pPr>
              <a:defRPr/>
            </a:pPr>
            <a:r>
              <a:rPr lang="en-US" sz="2000" dirty="0"/>
              <a:t>Clock frequency (rate): cycles per second</a:t>
            </a:r>
          </a:p>
          <a:p>
            <a:pPr lvl="1">
              <a:defRPr/>
            </a:pPr>
            <a:r>
              <a:rPr lang="en-US" sz="1800" dirty="0"/>
              <a:t>e.g., 1/(</a:t>
            </a:r>
            <a:r>
              <a:rPr lang="en-US" sz="1800" dirty="0" err="1"/>
              <a:t>0.27ns</a:t>
            </a:r>
            <a:r>
              <a:rPr lang="en-US" sz="1800" dirty="0"/>
              <a:t>) = </a:t>
            </a:r>
            <a:r>
              <a:rPr lang="en-US" sz="1800" dirty="0" err="1"/>
              <a:t>3.7GHz</a:t>
            </a:r>
            <a:r>
              <a:rPr lang="en-US" sz="1800" dirty="0"/>
              <a:t> = </a:t>
            </a:r>
            <a:r>
              <a:rPr lang="en-US" sz="1800" dirty="0" err="1"/>
              <a:t>3700MHz</a:t>
            </a:r>
            <a:r>
              <a:rPr lang="en-US" sz="1800" dirty="0"/>
              <a:t> = </a:t>
            </a:r>
            <a:r>
              <a:rPr lang="en-US" sz="1800" dirty="0" err="1"/>
              <a:t>3.7×10</a:t>
            </a:r>
            <a:r>
              <a:rPr lang="en-US" sz="1800" baseline="30000" dirty="0" err="1"/>
              <a:t>9</a:t>
            </a:r>
            <a:r>
              <a:rPr lang="en-US" sz="1800" dirty="0" err="1"/>
              <a:t>Hz</a:t>
            </a:r>
            <a:endParaRPr lang="en-AU" sz="18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3280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620E5A4-6EEB-9843-83B6-859778D57738}" type="slidenum">
              <a:rPr lang="en-US" sz="1400">
                <a:latin typeface="Arial Narrow" charset="0"/>
                <a:cs typeface="Tahoma" charset="0"/>
              </a:rPr>
              <a:pPr/>
              <a:t>17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309250" name="Line 2"/>
          <p:cNvSpPr>
            <a:spLocks noChangeShapeType="1"/>
          </p:cNvSpPr>
          <p:nvPr/>
        </p:nvSpPr>
        <p:spPr bwMode="auto">
          <a:xfrm>
            <a:off x="2344738" y="1412101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1" name="Line 3"/>
          <p:cNvSpPr>
            <a:spLocks noChangeShapeType="1"/>
          </p:cNvSpPr>
          <p:nvPr/>
        </p:nvSpPr>
        <p:spPr bwMode="auto">
          <a:xfrm>
            <a:off x="2344738" y="1483538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2" name="Line 4"/>
          <p:cNvSpPr>
            <a:spLocks noChangeShapeType="1"/>
          </p:cNvSpPr>
          <p:nvPr/>
        </p:nvSpPr>
        <p:spPr bwMode="auto">
          <a:xfrm>
            <a:off x="4073525" y="1483538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3" name="Line 5"/>
          <p:cNvSpPr>
            <a:spLocks noChangeShapeType="1"/>
          </p:cNvSpPr>
          <p:nvPr/>
        </p:nvSpPr>
        <p:spPr bwMode="auto">
          <a:xfrm>
            <a:off x="5800725" y="1483538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4" name="Line 6"/>
          <p:cNvSpPr>
            <a:spLocks noChangeShapeType="1"/>
          </p:cNvSpPr>
          <p:nvPr/>
        </p:nvSpPr>
        <p:spPr bwMode="auto">
          <a:xfrm>
            <a:off x="7529513" y="1483538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8" name="Line 10"/>
          <p:cNvSpPr>
            <a:spLocks noChangeShapeType="1"/>
          </p:cNvSpPr>
          <p:nvPr/>
        </p:nvSpPr>
        <p:spPr bwMode="auto">
          <a:xfrm>
            <a:off x="2344738" y="1628001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59" name="Line 11"/>
          <p:cNvSpPr>
            <a:spLocks noChangeShapeType="1"/>
          </p:cNvSpPr>
          <p:nvPr/>
        </p:nvSpPr>
        <p:spPr bwMode="auto">
          <a:xfrm>
            <a:off x="2344738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0" name="Line 12"/>
          <p:cNvSpPr>
            <a:spLocks noChangeShapeType="1"/>
          </p:cNvSpPr>
          <p:nvPr/>
        </p:nvSpPr>
        <p:spPr bwMode="auto">
          <a:xfrm>
            <a:off x="3208338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1" name="Line 13"/>
          <p:cNvSpPr>
            <a:spLocks noChangeShapeType="1"/>
          </p:cNvSpPr>
          <p:nvPr/>
        </p:nvSpPr>
        <p:spPr bwMode="auto">
          <a:xfrm>
            <a:off x="3208338" y="1915338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2" name="Line 14"/>
          <p:cNvSpPr>
            <a:spLocks noChangeShapeType="1"/>
          </p:cNvSpPr>
          <p:nvPr/>
        </p:nvSpPr>
        <p:spPr bwMode="auto">
          <a:xfrm>
            <a:off x="2057400" y="1915338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3" name="Line 15"/>
          <p:cNvSpPr>
            <a:spLocks noChangeShapeType="1"/>
          </p:cNvSpPr>
          <p:nvPr/>
        </p:nvSpPr>
        <p:spPr bwMode="auto">
          <a:xfrm>
            <a:off x="4073525" y="1628001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4" name="Line 16"/>
          <p:cNvSpPr>
            <a:spLocks noChangeShapeType="1"/>
          </p:cNvSpPr>
          <p:nvPr/>
        </p:nvSpPr>
        <p:spPr bwMode="auto">
          <a:xfrm>
            <a:off x="4073525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5" name="Line 17"/>
          <p:cNvSpPr>
            <a:spLocks noChangeShapeType="1"/>
          </p:cNvSpPr>
          <p:nvPr/>
        </p:nvSpPr>
        <p:spPr bwMode="auto">
          <a:xfrm>
            <a:off x="4937125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6" name="Line 18"/>
          <p:cNvSpPr>
            <a:spLocks noChangeShapeType="1"/>
          </p:cNvSpPr>
          <p:nvPr/>
        </p:nvSpPr>
        <p:spPr bwMode="auto">
          <a:xfrm>
            <a:off x="4937125" y="1915338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7" name="Line 19"/>
          <p:cNvSpPr>
            <a:spLocks noChangeShapeType="1"/>
          </p:cNvSpPr>
          <p:nvPr/>
        </p:nvSpPr>
        <p:spPr bwMode="auto">
          <a:xfrm>
            <a:off x="5800725" y="1628001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8" name="Line 20"/>
          <p:cNvSpPr>
            <a:spLocks noChangeShapeType="1"/>
          </p:cNvSpPr>
          <p:nvPr/>
        </p:nvSpPr>
        <p:spPr bwMode="auto">
          <a:xfrm>
            <a:off x="5800725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69" name="Line 21"/>
          <p:cNvSpPr>
            <a:spLocks noChangeShapeType="1"/>
          </p:cNvSpPr>
          <p:nvPr/>
        </p:nvSpPr>
        <p:spPr bwMode="auto">
          <a:xfrm>
            <a:off x="6664325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0" name="Line 22"/>
          <p:cNvSpPr>
            <a:spLocks noChangeShapeType="1"/>
          </p:cNvSpPr>
          <p:nvPr/>
        </p:nvSpPr>
        <p:spPr bwMode="auto">
          <a:xfrm>
            <a:off x="6664325" y="1915338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1" name="Line 23"/>
          <p:cNvSpPr>
            <a:spLocks noChangeShapeType="1"/>
          </p:cNvSpPr>
          <p:nvPr/>
        </p:nvSpPr>
        <p:spPr bwMode="auto">
          <a:xfrm>
            <a:off x="7529513" y="1628001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2" name="Line 24"/>
          <p:cNvSpPr>
            <a:spLocks noChangeShapeType="1"/>
          </p:cNvSpPr>
          <p:nvPr/>
        </p:nvSpPr>
        <p:spPr bwMode="auto">
          <a:xfrm>
            <a:off x="7529513" y="1628001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3" name="Freeform 25"/>
          <p:cNvSpPr>
            <a:spLocks/>
          </p:cNvSpPr>
          <p:nvPr/>
        </p:nvSpPr>
        <p:spPr bwMode="auto">
          <a:xfrm>
            <a:off x="3929063" y="2707501"/>
            <a:ext cx="288925" cy="287337"/>
          </a:xfrm>
          <a:custGeom>
            <a:avLst/>
            <a:gdLst>
              <a:gd name="T0" fmla="*/ 0 w 182"/>
              <a:gd name="T1" fmla="*/ 91 h 181"/>
              <a:gd name="T2" fmla="*/ 46 w 182"/>
              <a:gd name="T3" fmla="*/ 0 h 181"/>
              <a:gd name="T4" fmla="*/ 136 w 182"/>
              <a:gd name="T5" fmla="*/ 0 h 181"/>
              <a:gd name="T6" fmla="*/ 182 w 182"/>
              <a:gd name="T7" fmla="*/ 91 h 181"/>
              <a:gd name="T8" fmla="*/ 136 w 182"/>
              <a:gd name="T9" fmla="*/ 181 h 181"/>
              <a:gd name="T10" fmla="*/ 46 w 182"/>
              <a:gd name="T11" fmla="*/ 181 h 181"/>
              <a:gd name="T12" fmla="*/ 0 w 182"/>
              <a:gd name="T13" fmla="*/ 9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4" name="Freeform 26"/>
          <p:cNvSpPr>
            <a:spLocks/>
          </p:cNvSpPr>
          <p:nvPr/>
        </p:nvSpPr>
        <p:spPr bwMode="auto">
          <a:xfrm>
            <a:off x="5657850" y="2707501"/>
            <a:ext cx="288925" cy="287337"/>
          </a:xfrm>
          <a:custGeom>
            <a:avLst/>
            <a:gdLst>
              <a:gd name="T0" fmla="*/ 0 w 182"/>
              <a:gd name="T1" fmla="*/ 91 h 181"/>
              <a:gd name="T2" fmla="*/ 46 w 182"/>
              <a:gd name="T3" fmla="*/ 0 h 181"/>
              <a:gd name="T4" fmla="*/ 136 w 182"/>
              <a:gd name="T5" fmla="*/ 0 h 181"/>
              <a:gd name="T6" fmla="*/ 182 w 182"/>
              <a:gd name="T7" fmla="*/ 91 h 181"/>
              <a:gd name="T8" fmla="*/ 136 w 182"/>
              <a:gd name="T9" fmla="*/ 181 h 181"/>
              <a:gd name="T10" fmla="*/ 46 w 182"/>
              <a:gd name="T11" fmla="*/ 181 h 181"/>
              <a:gd name="T12" fmla="*/ 0 w 182"/>
              <a:gd name="T13" fmla="*/ 9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5" name="Freeform 27"/>
          <p:cNvSpPr>
            <a:spLocks/>
          </p:cNvSpPr>
          <p:nvPr/>
        </p:nvSpPr>
        <p:spPr bwMode="auto">
          <a:xfrm>
            <a:off x="7385050" y="2707501"/>
            <a:ext cx="288925" cy="287337"/>
          </a:xfrm>
          <a:custGeom>
            <a:avLst/>
            <a:gdLst>
              <a:gd name="T0" fmla="*/ 0 w 182"/>
              <a:gd name="T1" fmla="*/ 91 h 181"/>
              <a:gd name="T2" fmla="*/ 46 w 182"/>
              <a:gd name="T3" fmla="*/ 0 h 181"/>
              <a:gd name="T4" fmla="*/ 136 w 182"/>
              <a:gd name="T5" fmla="*/ 0 h 181"/>
              <a:gd name="T6" fmla="*/ 182 w 182"/>
              <a:gd name="T7" fmla="*/ 91 h 181"/>
              <a:gd name="T8" fmla="*/ 136 w 182"/>
              <a:gd name="T9" fmla="*/ 181 h 181"/>
              <a:gd name="T10" fmla="*/ 46 w 182"/>
              <a:gd name="T11" fmla="*/ 181 h 181"/>
              <a:gd name="T12" fmla="*/ 0 w 182"/>
              <a:gd name="T13" fmla="*/ 9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6" name="Line 28"/>
          <p:cNvSpPr>
            <a:spLocks noChangeShapeType="1"/>
          </p:cNvSpPr>
          <p:nvPr/>
        </p:nvSpPr>
        <p:spPr bwMode="auto">
          <a:xfrm>
            <a:off x="2057400" y="3139301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77" name="Line 29"/>
          <p:cNvSpPr>
            <a:spLocks noChangeShapeType="1"/>
          </p:cNvSpPr>
          <p:nvPr/>
        </p:nvSpPr>
        <p:spPr bwMode="auto">
          <a:xfrm flipV="1">
            <a:off x="2057400" y="1483538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b="0">
              <a:latin typeface="+mn-lt"/>
            </a:endParaRPr>
          </a:p>
        </p:txBody>
      </p:sp>
      <p:sp>
        <p:nvSpPr>
          <p:cNvPr id="309278" name="Text Box 30"/>
          <p:cNvSpPr txBox="1">
            <a:spLocks noChangeArrowheads="1"/>
          </p:cNvSpPr>
          <p:nvPr/>
        </p:nvSpPr>
        <p:spPr bwMode="auto">
          <a:xfrm>
            <a:off x="415925" y="1632763"/>
            <a:ext cx="1433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b="0">
                <a:latin typeface="+mn-lt"/>
              </a:rPr>
              <a:t>Clock (cycles)</a:t>
            </a:r>
            <a:endParaRPr lang="en-AU" sz="1600" b="0">
              <a:latin typeface="+mn-lt"/>
            </a:endParaRPr>
          </a:p>
        </p:txBody>
      </p:sp>
      <p:sp>
        <p:nvSpPr>
          <p:cNvPr id="309279" name="Text Box 31"/>
          <p:cNvSpPr txBox="1">
            <a:spLocks noChangeArrowheads="1"/>
          </p:cNvSpPr>
          <p:nvPr/>
        </p:nvSpPr>
        <p:spPr bwMode="auto">
          <a:xfrm>
            <a:off x="401638" y="2064563"/>
            <a:ext cx="17081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b="0" dirty="0">
                <a:latin typeface="+mn-lt"/>
              </a:rPr>
              <a:t>Data transfer</a:t>
            </a:r>
            <a:br>
              <a:rPr lang="en-US" sz="1600" b="0" dirty="0">
                <a:latin typeface="+mn-lt"/>
              </a:rPr>
            </a:br>
            <a:r>
              <a:rPr lang="en-US" sz="1600" b="0" dirty="0">
                <a:latin typeface="+mn-lt"/>
              </a:rPr>
              <a:t>and computation</a:t>
            </a:r>
            <a:endParaRPr lang="en-AU" sz="1600" b="0" dirty="0">
              <a:latin typeface="+mn-lt"/>
            </a:endParaRPr>
          </a:p>
        </p:txBody>
      </p:sp>
      <p:sp>
        <p:nvSpPr>
          <p:cNvPr id="309280" name="Text Box 32"/>
          <p:cNvSpPr txBox="1">
            <a:spLocks noChangeArrowheads="1"/>
          </p:cNvSpPr>
          <p:nvPr/>
        </p:nvSpPr>
        <p:spPr bwMode="auto">
          <a:xfrm>
            <a:off x="400050" y="2712263"/>
            <a:ext cx="13382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b="0" dirty="0">
                <a:latin typeface="+mn-lt"/>
              </a:rPr>
              <a:t>Update state</a:t>
            </a:r>
            <a:endParaRPr lang="en-AU" sz="1600" b="0" dirty="0">
              <a:latin typeface="+mn-lt"/>
            </a:endParaRPr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2633663" y="1339076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9282" name="Text Box 34"/>
          <p:cNvSpPr txBox="1">
            <a:spLocks noChangeArrowheads="1"/>
          </p:cNvSpPr>
          <p:nvPr/>
        </p:nvSpPr>
        <p:spPr bwMode="auto">
          <a:xfrm>
            <a:off x="2554288" y="1199376"/>
            <a:ext cx="13239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0" dirty="0"/>
              <a:t>Clock period</a:t>
            </a:r>
            <a:endParaRPr lang="en-AU" sz="1600" b="0" dirty="0"/>
          </a:p>
        </p:txBody>
      </p:sp>
      <p:sp>
        <p:nvSpPr>
          <p:cNvPr id="309284" name="Freeform 36"/>
          <p:cNvSpPr>
            <a:spLocks/>
          </p:cNvSpPr>
          <p:nvPr/>
        </p:nvSpPr>
        <p:spPr bwMode="auto">
          <a:xfrm>
            <a:off x="4073525" y="2202676"/>
            <a:ext cx="1727200" cy="287337"/>
          </a:xfrm>
          <a:custGeom>
            <a:avLst/>
            <a:gdLst>
              <a:gd name="T0" fmla="*/ 0 w 1088"/>
              <a:gd name="T1" fmla="*/ 90 h 181"/>
              <a:gd name="T2" fmla="*/ 45 w 1088"/>
              <a:gd name="T3" fmla="*/ 0 h 181"/>
              <a:gd name="T4" fmla="*/ 1043 w 1088"/>
              <a:gd name="T5" fmla="*/ 0 h 181"/>
              <a:gd name="T6" fmla="*/ 1088 w 1088"/>
              <a:gd name="T7" fmla="*/ 90 h 181"/>
              <a:gd name="T8" fmla="*/ 1043 w 1088"/>
              <a:gd name="T9" fmla="*/ 181 h 181"/>
              <a:gd name="T10" fmla="*/ 45 w 1088"/>
              <a:gd name="T11" fmla="*/ 181 h 181"/>
              <a:gd name="T12" fmla="*/ 0 w 1088"/>
              <a:gd name="T13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85" name="Freeform 37"/>
          <p:cNvSpPr>
            <a:spLocks/>
          </p:cNvSpPr>
          <p:nvPr/>
        </p:nvSpPr>
        <p:spPr bwMode="auto">
          <a:xfrm>
            <a:off x="2344738" y="2202676"/>
            <a:ext cx="1727200" cy="287337"/>
          </a:xfrm>
          <a:custGeom>
            <a:avLst/>
            <a:gdLst>
              <a:gd name="T0" fmla="*/ 0 w 1088"/>
              <a:gd name="T1" fmla="*/ 90 h 181"/>
              <a:gd name="T2" fmla="*/ 45 w 1088"/>
              <a:gd name="T3" fmla="*/ 0 h 181"/>
              <a:gd name="T4" fmla="*/ 1043 w 1088"/>
              <a:gd name="T5" fmla="*/ 0 h 181"/>
              <a:gd name="T6" fmla="*/ 1088 w 1088"/>
              <a:gd name="T7" fmla="*/ 90 h 181"/>
              <a:gd name="T8" fmla="*/ 1043 w 1088"/>
              <a:gd name="T9" fmla="*/ 181 h 181"/>
              <a:gd name="T10" fmla="*/ 45 w 1088"/>
              <a:gd name="T11" fmla="*/ 181 h 181"/>
              <a:gd name="T12" fmla="*/ 0 w 1088"/>
              <a:gd name="T13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9286" name="Freeform 38"/>
          <p:cNvSpPr>
            <a:spLocks/>
          </p:cNvSpPr>
          <p:nvPr/>
        </p:nvSpPr>
        <p:spPr bwMode="auto">
          <a:xfrm>
            <a:off x="5800725" y="2202676"/>
            <a:ext cx="1727200" cy="287337"/>
          </a:xfrm>
          <a:custGeom>
            <a:avLst/>
            <a:gdLst>
              <a:gd name="T0" fmla="*/ 0 w 1088"/>
              <a:gd name="T1" fmla="*/ 90 h 181"/>
              <a:gd name="T2" fmla="*/ 45 w 1088"/>
              <a:gd name="T3" fmla="*/ 0 h 181"/>
              <a:gd name="T4" fmla="*/ 1043 w 1088"/>
              <a:gd name="T5" fmla="*/ 0 h 181"/>
              <a:gd name="T6" fmla="*/ 1088 w 1088"/>
              <a:gd name="T7" fmla="*/ 90 h 181"/>
              <a:gd name="T8" fmla="*/ 1043 w 1088"/>
              <a:gd name="T9" fmla="*/ 181 h 181"/>
              <a:gd name="T10" fmla="*/ 45 w 1088"/>
              <a:gd name="T11" fmla="*/ 181 h 181"/>
              <a:gd name="T12" fmla="*/ 0 w 1088"/>
              <a:gd name="T13" fmla="*/ 9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4164D-0F84-F049-BFC9-67BD2988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19" y="4958805"/>
            <a:ext cx="1652981" cy="1589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D3FFF-C41B-044F-8184-44EA756B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18" y="3369803"/>
            <a:ext cx="2585133" cy="1404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Program Clock Cycles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Instead of reporting execution time in seconds, we often use clock cycle counts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Why?  A newer generation of the same processor…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Often has the same cycle counts for the same program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But often has different clock speed (ex, 1 GHz changes to 1.5 GHz)</a:t>
            </a:r>
          </a:p>
          <a:p>
            <a:pPr>
              <a:defRPr/>
            </a:pPr>
            <a:r>
              <a:rPr lang="en-US" sz="2400" dirty="0">
                <a:latin typeface="Tahoma" charset="0"/>
              </a:rPr>
              <a:t>Clock “ticks” indicate when machine state changes 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an abstraction:  allows time to be discrete instead of continuous</a:t>
            </a:r>
          </a:p>
          <a:p>
            <a:pPr marL="457200" lvl="1" indent="0">
              <a:buNone/>
              <a:defRPr/>
            </a:pPr>
            <a:endParaRPr lang="en-US" sz="2000" dirty="0">
              <a:latin typeface="Tahoma" charset="0"/>
            </a:endParaRPr>
          </a:p>
          <a:p>
            <a:pPr marL="0" indent="0">
              <a:buNone/>
              <a:defRPr/>
            </a:pPr>
            <a:br>
              <a:rPr lang="en-US" sz="2400" dirty="0">
                <a:latin typeface="Tahoma" charset="0"/>
              </a:rPr>
            </a:br>
            <a:endParaRPr lang="en-US" sz="2400" dirty="0">
              <a:latin typeface="Tahoma" charset="0"/>
            </a:endParaRPr>
          </a:p>
          <a:p>
            <a:pPr lvl="2">
              <a:defRPr/>
            </a:pPr>
            <a:endParaRPr lang="en-US" sz="1800" dirty="0">
              <a:latin typeface="Tahoma" charset="0"/>
            </a:endParaRPr>
          </a:p>
        </p:txBody>
      </p:sp>
      <p:sp>
        <p:nvSpPr>
          <p:cNvPr id="348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DE0AA19-9DE4-E640-83C3-1434D4DF4004}" type="slidenum">
              <a:rPr lang="en-US" sz="1400">
                <a:latin typeface="Arial Narrow" charset="0"/>
                <a:cs typeface="Tahoma" charset="0"/>
              </a:rPr>
              <a:pPr/>
              <a:t>18</a:t>
            </a:fld>
            <a:endParaRPr lang="en-US" sz="1400">
              <a:latin typeface="Arial Narrow" charset="0"/>
              <a:cs typeface="Tahoma" charset="0"/>
            </a:endParaRPr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3505200" y="3952875"/>
            <a:ext cx="4160838" cy="542925"/>
            <a:chOff x="1036" y="2117"/>
            <a:chExt cx="2621" cy="342"/>
          </a:xfrm>
        </p:grpSpPr>
        <p:grpSp>
          <p:nvGrpSpPr>
            <p:cNvPr id="34823" name="Group 5"/>
            <p:cNvGrpSpPr>
              <a:grpSpLocks/>
            </p:cNvGrpSpPr>
            <p:nvPr/>
          </p:nvGrpSpPr>
          <p:grpSpPr bwMode="auto">
            <a:xfrm>
              <a:off x="1036" y="2117"/>
              <a:ext cx="2621" cy="149"/>
              <a:chOff x="1036" y="2117"/>
              <a:chExt cx="2621" cy="149"/>
            </a:xfrm>
          </p:grpSpPr>
          <p:sp>
            <p:nvSpPr>
              <p:cNvPr id="34825" name="Line 6"/>
              <p:cNvSpPr>
                <a:spLocks noChangeShapeType="1"/>
              </p:cNvSpPr>
              <p:nvPr/>
            </p:nvSpPr>
            <p:spPr bwMode="auto">
              <a:xfrm>
                <a:off x="1036" y="2191"/>
                <a:ext cx="262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6" name="Line 7"/>
              <p:cNvSpPr>
                <a:spLocks noChangeShapeType="1"/>
              </p:cNvSpPr>
              <p:nvPr/>
            </p:nvSpPr>
            <p:spPr bwMode="auto">
              <a:xfrm flipV="1">
                <a:off x="1173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7" name="Line 8"/>
              <p:cNvSpPr>
                <a:spLocks noChangeShapeType="1"/>
              </p:cNvSpPr>
              <p:nvPr/>
            </p:nvSpPr>
            <p:spPr bwMode="auto">
              <a:xfrm flipV="1">
                <a:off x="1458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8" name="Line 9"/>
              <p:cNvSpPr>
                <a:spLocks noChangeShapeType="1"/>
              </p:cNvSpPr>
              <p:nvPr/>
            </p:nvSpPr>
            <p:spPr bwMode="auto">
              <a:xfrm flipV="1">
                <a:off x="1742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9" name="Line 10"/>
              <p:cNvSpPr>
                <a:spLocks noChangeShapeType="1"/>
              </p:cNvSpPr>
              <p:nvPr/>
            </p:nvSpPr>
            <p:spPr bwMode="auto">
              <a:xfrm flipV="1">
                <a:off x="2026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0" name="Line 11"/>
              <p:cNvSpPr>
                <a:spLocks noChangeShapeType="1"/>
              </p:cNvSpPr>
              <p:nvPr/>
            </p:nvSpPr>
            <p:spPr bwMode="auto">
              <a:xfrm flipV="1">
                <a:off x="2311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1" name="Line 12"/>
              <p:cNvSpPr>
                <a:spLocks noChangeShapeType="1"/>
              </p:cNvSpPr>
              <p:nvPr/>
            </p:nvSpPr>
            <p:spPr bwMode="auto">
              <a:xfrm flipV="1">
                <a:off x="2595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2" name="Line 13"/>
              <p:cNvSpPr>
                <a:spLocks noChangeShapeType="1"/>
              </p:cNvSpPr>
              <p:nvPr/>
            </p:nvSpPr>
            <p:spPr bwMode="auto">
              <a:xfrm flipV="1">
                <a:off x="2879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3" name="Line 14"/>
              <p:cNvSpPr>
                <a:spLocks noChangeShapeType="1"/>
              </p:cNvSpPr>
              <p:nvPr/>
            </p:nvSpPr>
            <p:spPr bwMode="auto">
              <a:xfrm flipV="1">
                <a:off x="3164" y="2117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24" name="Rectangle 15"/>
            <p:cNvSpPr>
              <a:spLocks noChangeArrowheads="1"/>
            </p:cNvSpPr>
            <p:nvPr/>
          </p:nvSpPr>
          <p:spPr bwMode="auto">
            <a:xfrm>
              <a:off x="3301" y="2286"/>
              <a:ext cx="2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200">
                  <a:latin typeface="Times New Roman" charset="0"/>
                  <a:cs typeface="Tahoma" charset="0"/>
                </a:rPr>
                <a:t>time</a:t>
              </a:r>
            </a:p>
          </p:txBody>
        </p:sp>
      </p:grpSp>
      <p:sp>
        <p:nvSpPr>
          <p:cNvPr id="34820" name="Rectangle 18"/>
          <p:cNvSpPr>
            <a:spLocks noChangeArrowheads="1"/>
          </p:cNvSpPr>
          <p:nvPr/>
        </p:nvSpPr>
        <p:spPr bwMode="auto">
          <a:xfrm>
            <a:off x="3489325" y="5789613"/>
            <a:ext cx="1712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3583"/>
              </p:ext>
            </p:extLst>
          </p:nvPr>
        </p:nvGraphicFramePr>
        <p:xfrm>
          <a:off x="1360487" y="4554825"/>
          <a:ext cx="6259709" cy="121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90900" imgH="660400" progId="Equation.3">
                  <p:embed/>
                </p:oleObj>
              </mc:Choice>
              <mc:Fallback>
                <p:oleObj name="Equation" r:id="rId3" imgW="33909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7" y="4554825"/>
                        <a:ext cx="6259709" cy="1218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6">
            <a:hlinkClick r:id="" action="ppaction://ole?verb=0"/>
            <a:extLst>
              <a:ext uri="{FF2B5EF4-FFF2-40B4-BE49-F238E27FC236}">
                <a16:creationId xmlns:a16="http://schemas.microsoft.com/office/drawing/2014/main" id="{977CC526-D6CB-7512-6BC9-51DCA3265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504349"/>
              </p:ext>
            </p:extLst>
          </p:nvPr>
        </p:nvGraphicFramePr>
        <p:xfrm>
          <a:off x="2524640" y="6089092"/>
          <a:ext cx="3324226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00200" imgH="330200" progId="Equation.3">
                  <p:embed/>
                </p:oleObj>
              </mc:Choice>
              <mc:Fallback>
                <p:oleObj name="Equation" r:id="rId5" imgW="1600200" imgH="330200" progId="Equation.3">
                  <p:embed/>
                  <p:pic>
                    <p:nvPicPr>
                      <p:cNvPr id="36868" name="Object 1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640" y="6089092"/>
                        <a:ext cx="3324226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Instruction Count and CPI</a:t>
            </a:r>
            <a:endParaRPr lang="en-AU"/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0" y="2819400"/>
            <a:ext cx="9144000" cy="40386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Instruction Count for a program</a:t>
            </a:r>
          </a:p>
          <a:p>
            <a:pPr lvl="1">
              <a:defRPr/>
            </a:pPr>
            <a:r>
              <a:rPr lang="en-US" sz="1800" dirty="0"/>
              <a:t>Determined by</a:t>
            </a:r>
          </a:p>
          <a:p>
            <a:pPr lvl="2">
              <a:defRPr/>
            </a:pPr>
            <a:r>
              <a:rPr lang="en-US" sz="1600" dirty="0"/>
              <a:t>program</a:t>
            </a:r>
          </a:p>
          <a:p>
            <a:pPr lvl="2">
              <a:defRPr/>
            </a:pPr>
            <a:r>
              <a:rPr lang="en-US" sz="1600" dirty="0"/>
              <a:t>Instruction set architecture (ISA)</a:t>
            </a:r>
          </a:p>
          <a:p>
            <a:pPr lvl="2">
              <a:defRPr/>
            </a:pPr>
            <a:r>
              <a:rPr lang="en-US" sz="1600" dirty="0"/>
              <a:t>compiler</a:t>
            </a:r>
          </a:p>
          <a:p>
            <a:pPr>
              <a:defRPr/>
            </a:pPr>
            <a:r>
              <a:rPr lang="en-US" sz="2000" dirty="0"/>
              <a:t>Average cycles per instruction (“CPI”)</a:t>
            </a:r>
          </a:p>
          <a:p>
            <a:pPr lvl="1">
              <a:defRPr/>
            </a:pPr>
            <a:r>
              <a:rPr lang="en-US" sz="1800" dirty="0"/>
              <a:t>Determined by CPU hardware</a:t>
            </a:r>
          </a:p>
          <a:p>
            <a:pPr lvl="1">
              <a:defRPr/>
            </a:pPr>
            <a:r>
              <a:rPr lang="en-US" sz="1800" dirty="0"/>
              <a:t>If different instructions have different CPI</a:t>
            </a:r>
          </a:p>
          <a:p>
            <a:pPr lvl="2">
              <a:defRPr/>
            </a:pPr>
            <a:r>
              <a:rPr lang="en-US" sz="1600" dirty="0"/>
              <a:t>Average CPI affected by instruction mix</a:t>
            </a:r>
            <a:endParaRPr lang="en-AU" sz="1600" dirty="0"/>
          </a:p>
        </p:txBody>
      </p:sp>
      <p:sp>
        <p:nvSpPr>
          <p:cNvPr id="3891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9C9FAE3-B81B-3846-A0D6-525DE85CF4D5}" type="slidenum">
              <a:rPr lang="en-US" sz="1400">
                <a:latin typeface="Arial Narrow" charset="0"/>
                <a:cs typeface="Tahoma" charset="0"/>
              </a:rPr>
              <a:pPr/>
              <a:t>19</a:t>
            </a:fld>
            <a:endParaRPr lang="en-US" sz="1400">
              <a:latin typeface="Arial Narrow" charset="0"/>
              <a:cs typeface="Tahoma" charset="0"/>
            </a:endParaRPr>
          </a:p>
        </p:txBody>
      </p:sp>
      <p:graphicFrame>
        <p:nvGraphicFramePr>
          <p:cNvPr id="389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57545"/>
              </p:ext>
            </p:extLst>
          </p:nvPr>
        </p:nvGraphicFramePr>
        <p:xfrm>
          <a:off x="706438" y="914400"/>
          <a:ext cx="7446962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95700" imgH="939800" progId="Equation.3">
                  <p:embed/>
                </p:oleObj>
              </mc:Choice>
              <mc:Fallback>
                <p:oleObj name="Equation" r:id="rId3" imgW="36957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914400"/>
                        <a:ext cx="7446962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C8FEC8-5141-6744-BF43-B4FB2145028E}"/>
              </a:ext>
            </a:extLst>
          </p:cNvPr>
          <p:cNvCxnSpPr/>
          <p:nvPr/>
        </p:nvCxnSpPr>
        <p:spPr bwMode="auto">
          <a:xfrm flipH="1">
            <a:off x="5562600" y="1295400"/>
            <a:ext cx="228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400A42-F1CF-8344-8F6C-9F081F0973C1}"/>
              </a:ext>
            </a:extLst>
          </p:cNvPr>
          <p:cNvCxnSpPr>
            <a:cxnSpLocks/>
          </p:cNvCxnSpPr>
          <p:nvPr/>
        </p:nvCxnSpPr>
        <p:spPr bwMode="auto">
          <a:xfrm>
            <a:off x="5181600" y="1295400"/>
            <a:ext cx="2819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88E4-2AD9-FC4A-6CFA-194A609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584767"/>
          </a:xfrm>
        </p:spPr>
        <p:txBody>
          <a:bodyPr/>
          <a:lstStyle/>
          <a:p>
            <a:r>
              <a:rPr lang="en-US" sz="3200" dirty="0">
                <a:ea typeface="Tahoma"/>
              </a:rPr>
              <a:t>PERFORMANCE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E728-9326-019B-5E71-BF5CC364E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DEAB8B-5479-9B46-A6BA-BEBDBAC69E0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7A8E8-8446-B3A4-5256-8CBBE213ECC9}"/>
              </a:ext>
            </a:extLst>
          </p:cNvPr>
          <p:cNvSpPr txBox="1"/>
          <p:nvPr/>
        </p:nvSpPr>
        <p:spPr>
          <a:xfrm>
            <a:off x="282146" y="8382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1" dirty="0"/>
              <a:t>What is it?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1" dirty="0"/>
              <a:t>Why do we care?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1" dirty="0"/>
              <a:t>When we say one computer has better performance than another, what do we really mean?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5987-B764-1D6C-3386-8B1329BF3EEC}"/>
              </a:ext>
            </a:extLst>
          </p:cNvPr>
          <p:cNvSpPr/>
          <p:nvPr/>
        </p:nvSpPr>
        <p:spPr>
          <a:xfrm>
            <a:off x="298622" y="2922027"/>
            <a:ext cx="841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Does your code work faster on a MacBook Pro or an HP </a:t>
            </a:r>
            <a:r>
              <a:rPr lang="en-US" dirty="0" err="1"/>
              <a:t>Spectre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08DB9-4947-76D6-837F-D8390A91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96" y="3505200"/>
            <a:ext cx="38926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A8642-89FA-12B4-BCC8-F44FFA078179}"/>
              </a:ext>
            </a:extLst>
          </p:cNvPr>
          <p:cNvSpPr txBox="1"/>
          <p:nvPr/>
        </p:nvSpPr>
        <p:spPr>
          <a:xfrm>
            <a:off x="4841153" y="5758190"/>
            <a:ext cx="1827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/>
              <a:t>MacBook Pro or HP </a:t>
            </a:r>
            <a:r>
              <a:rPr lang="en-US" sz="1100" b="0" dirty="0" err="1"/>
              <a:t>Spectre</a:t>
            </a:r>
            <a:r>
              <a:rPr lang="en-US" sz="1100" b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65922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DB32-0C37-E743-98F0-90F32999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8" y="6350"/>
            <a:ext cx="9144000" cy="707878"/>
          </a:xfrm>
        </p:spPr>
        <p:txBody>
          <a:bodyPr/>
          <a:lstStyle/>
          <a:p>
            <a:r>
              <a:rPr lang="en-US" dirty="0"/>
              <a:t>Levels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DD129-E44B-5D41-B7B3-9C8EB49E2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259" y="1762693"/>
            <a:ext cx="6626192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Sample Problem: Finding the optimum path between two addresses during rush hour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solve this problem with electrons!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6E19-69A3-704A-9D4A-908113555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0CDC5A53-6ECC-7347-AA00-5DF4D2457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59" y="4120622"/>
            <a:ext cx="2194560" cy="338554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Microarchitecture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F5BD921A-0AD0-9848-B804-7089A59393E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3725291"/>
            <a:ext cx="2194560" cy="394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ISA (Architecture)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29B69BC2-A807-114B-899A-54FFD703A62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2721753"/>
            <a:ext cx="2194560" cy="3955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A1BC1C13-2A87-F041-8DC7-4CECCEBC09B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2327883"/>
            <a:ext cx="2194560" cy="3955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5F8AB08A-0AEA-1B47-BCE7-5C67F918A68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1961475"/>
            <a:ext cx="2194560" cy="393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8A859EBE-2A25-D944-97BB-825D21BE44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4463173"/>
            <a:ext cx="2194560" cy="40135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Logic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798A9513-2721-E549-BC14-C1E8352386B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4864525"/>
            <a:ext cx="2194560" cy="395904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Electronics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C1B198-BD3D-A842-9A3F-5F89ACCF3B7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3119343"/>
            <a:ext cx="2194560" cy="60594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Runtime System</a:t>
            </a:r>
          </a:p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Tahoma" panose="020B0604030504040204" pitchFamily="34" charset="0"/>
              </a:rPr>
              <a:t>VM</a:t>
            </a: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, OS, MM)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92DF59E0-ABA9-0342-93EB-42AF99235BE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3059" y="5267893"/>
            <a:ext cx="2194560" cy="39388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Electrons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CAAB3-EAF0-6048-9B4B-ACE597589B85}"/>
              </a:ext>
            </a:extLst>
          </p:cNvPr>
          <p:cNvSpPr/>
          <p:nvPr/>
        </p:nvSpPr>
        <p:spPr>
          <a:xfrm>
            <a:off x="-685800" y="688065"/>
            <a:ext cx="755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en-US" b="0" dirty="0"/>
              <a:t>“The purpose of computing is insight”   </a:t>
            </a:r>
            <a:r>
              <a:rPr lang="en-US" altLang="en-US" b="0" i="1" dirty="0"/>
              <a:t> </a:t>
            </a:r>
          </a:p>
          <a:p>
            <a:pPr marL="0" indent="0" algn="ctr">
              <a:buNone/>
            </a:pPr>
            <a:r>
              <a:rPr lang="en-US" altLang="en-US" b="0" i="1" dirty="0"/>
              <a:t>					Richard Hamming</a:t>
            </a:r>
            <a:endParaRPr lang="en-US" altLang="en-US" b="0" dirty="0"/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6FD4E6A-4A91-984E-83A9-52D932A1A11F}"/>
              </a:ext>
            </a:extLst>
          </p:cNvPr>
          <p:cNvSpPr/>
          <p:nvPr/>
        </p:nvSpPr>
        <p:spPr bwMode="auto">
          <a:xfrm>
            <a:off x="4878859" y="2721753"/>
            <a:ext cx="990600" cy="262234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0C69F-4588-4040-A1ED-3895516DAD02}"/>
              </a:ext>
            </a:extLst>
          </p:cNvPr>
          <p:cNvSpPr txBox="1"/>
          <p:nvPr/>
        </p:nvSpPr>
        <p:spPr>
          <a:xfrm>
            <a:off x="5843439" y="3681105"/>
            <a:ext cx="255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latin typeface="+mn-lt"/>
              </a:rPr>
              <a:t>Abstraction 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A3A68-8E4A-9AA3-B967-066E3201DADC}"/>
              </a:ext>
            </a:extLst>
          </p:cNvPr>
          <p:cNvSpPr txBox="1"/>
          <p:nvPr/>
        </p:nvSpPr>
        <p:spPr>
          <a:xfrm>
            <a:off x="381000" y="5890607"/>
            <a:ext cx="818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* A higher level only needs to know about the interface to the lower level, not how the lower level is implemented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EA8DDC-BCD8-8C09-6D25-4ADD03A71CC4}"/>
              </a:ext>
            </a:extLst>
          </p:cNvPr>
          <p:cNvSpPr txBox="1"/>
          <p:nvPr/>
        </p:nvSpPr>
        <p:spPr>
          <a:xfrm>
            <a:off x="379693" y="6543612"/>
            <a:ext cx="8016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latin typeface="+mn-lt"/>
                <a:ea typeface="ＭＳ Ｐゴシック" panose="020B0600070205080204" pitchFamily="34" charset="-128"/>
              </a:rPr>
              <a:t>If abstraction is great, then </a:t>
            </a:r>
            <a:r>
              <a:rPr lang="en-US" altLang="en-US" sz="1400" b="0" dirty="0">
                <a:latin typeface="+mn-lt"/>
                <a:ea typeface="ＭＳ Ｐゴシック" panose="020B0600070205080204" pitchFamily="34" charset="-128"/>
              </a:rPr>
              <a:t>why would you want to know what goes on underneath or above?</a:t>
            </a:r>
          </a:p>
        </p:txBody>
      </p:sp>
    </p:spTree>
    <p:extLst>
      <p:ext uri="{BB962C8B-B14F-4D97-AF65-F5344CB8AC3E}">
        <p14:creationId xmlns:p14="http://schemas.microsoft.com/office/powerpoint/2010/main" val="1573386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A251F6D-F73D-7045-A169-5A9DA798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Crossing the Abstraction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BEEC-EE63-3842-A9A1-E0A0CC9B3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As long as everything goes well, not knowing what happens in the underlying level (or above) is not a problem.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program you wrote is running slow?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program you wrote does not run correctly?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program you wrote consumes too much energy?</a:t>
            </a:r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hardware you designed is too hard to program?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hardware you designed is too slow because it does not provide the right primitives to the software?</a:t>
            </a:r>
            <a:endParaRPr lang="en-US" altLang="en-US" sz="11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You want to design a much more efficient and higher performance system?</a:t>
            </a:r>
          </a:p>
          <a:p>
            <a:pPr lvl="1"/>
            <a:endParaRPr lang="en-US" altLang="en-US" sz="1100" dirty="0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E9095951-0F0A-FC48-B598-6F948024D8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D1E4E1A-F33E-944E-AD70-CA37EADD32B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5AB70-3621-1748-8AA0-D69AEEBC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23" y="1676400"/>
            <a:ext cx="294967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Below Your Program</a:t>
            </a:r>
            <a:endParaRPr lang="en-AU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23F4D-8533-2441-BBB4-63921714E1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999E9-8443-1544-A742-D33AF4F01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4" y="854440"/>
            <a:ext cx="4724400" cy="5818958"/>
          </a:xfrm>
        </p:spPr>
        <p:txBody>
          <a:bodyPr/>
          <a:lstStyle/>
          <a:p>
            <a:r>
              <a:rPr lang="en-US" sz="2000" dirty="0"/>
              <a:t>A programmer writes a high-level language (</a:t>
            </a:r>
            <a:r>
              <a:rPr lang="en-US" sz="2000" dirty="0" err="1"/>
              <a:t>HLL</a:t>
            </a:r>
            <a:r>
              <a:rPr lang="en-US" sz="2000" dirty="0"/>
              <a:t>) program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compiler converts the (</a:t>
            </a:r>
            <a:r>
              <a:rPr lang="en-US" sz="2000" dirty="0" err="1"/>
              <a:t>HLL</a:t>
            </a:r>
            <a:r>
              <a:rPr lang="en-US" sz="2000" dirty="0"/>
              <a:t>) program to an assembly language program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An assembler converts the assembly language program into a binary machine language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F2317-6318-8E47-8C09-EEAFDCAB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25" y="865885"/>
            <a:ext cx="3784302" cy="5818958"/>
          </a:xfrm>
          <a:prstGeom prst="rect">
            <a:avLst/>
          </a:prstGeom>
        </p:spPr>
      </p:pic>
      <p:pic>
        <p:nvPicPr>
          <p:cNvPr id="57347" name="Picture 11" descr="f01-02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36" y="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CAE79B-395B-D446-ABD7-9D5C1E112BA6}"/>
              </a:ext>
            </a:extLst>
          </p:cNvPr>
          <p:cNvSpPr txBox="1"/>
          <p:nvPr/>
        </p:nvSpPr>
        <p:spPr>
          <a:xfrm>
            <a:off x="576279" y="1872631"/>
            <a:ext cx="4215003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Can we write this function in a more efficient way? Should we use another language?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F38EF-2807-2D45-81A8-46D2A1E773A6}"/>
              </a:ext>
            </a:extLst>
          </p:cNvPr>
          <p:cNvSpPr txBox="1"/>
          <p:nvPr/>
        </p:nvSpPr>
        <p:spPr>
          <a:xfrm>
            <a:off x="699672" y="4376214"/>
            <a:ext cx="4116928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Would another compiler or ISA lead to less # of </a:t>
            </a:r>
            <a:r>
              <a:rPr lang="en-US" sz="1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inst.s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? Is usin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 64-bits good idea?</a:t>
            </a:r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557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4035425" y="4656138"/>
            <a:ext cx="195421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-3208" y="6350"/>
            <a:ext cx="9144000" cy="646323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Tahoma" charset="0"/>
                <a:ea typeface="Tahoma"/>
              </a:rPr>
              <a:t>This’s Why We Care About Performance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9492" y="693209"/>
            <a:ext cx="8739505" cy="5181600"/>
          </a:xfrm>
          <a:effectLst/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To make intelligent design choices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Key to understanding underlying computer organization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Why is some hardware faster than others for different programs?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What factors of system performance are hardware related?</a:t>
            </a:r>
          </a:p>
          <a:p>
            <a:pPr marL="914400" lvl="2" indent="0">
              <a:buNone/>
              <a:defRPr/>
            </a:pPr>
            <a:r>
              <a:rPr lang="en-US" sz="1800" dirty="0">
                <a:latin typeface="Tahoma" charset="0"/>
              </a:rPr>
              <a:t>e.g., Do we need a new machine or more RAM or a GPU</a:t>
            </a:r>
          </a:p>
          <a:p>
            <a:pPr marL="914400" lvl="2" indent="0">
              <a:buNone/>
              <a:defRPr/>
            </a:pPr>
            <a:r>
              <a:rPr lang="en-US" sz="1800" dirty="0">
                <a:latin typeface="Tahoma" charset="0"/>
              </a:rPr>
              <a:t>	… or a new operating system?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How does a machine’s instruction set affect its performance?</a:t>
            </a:r>
          </a:p>
        </p:txBody>
      </p:sp>
      <p:sp>
        <p:nvSpPr>
          <p:cNvPr id="1843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32CE5A5-1A4B-B342-B3E8-18E52B5AD3F5}" type="slidenum">
              <a:rPr lang="en-US" sz="1400">
                <a:latin typeface="Arial Narrow" charset="0"/>
                <a:cs typeface="Tahoma" charset="0"/>
              </a:rPr>
              <a:pPr/>
              <a:t>6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8CC51-F701-A443-ABEA-DA6CA86759FE}"/>
              </a:ext>
            </a:extLst>
          </p:cNvPr>
          <p:cNvSpPr/>
          <p:nvPr/>
        </p:nvSpPr>
        <p:spPr>
          <a:xfrm>
            <a:off x="175894" y="4361780"/>
            <a:ext cx="8603103" cy="461665"/>
          </a:xfrm>
          <a:prstGeom prst="rect">
            <a:avLst/>
          </a:prstGeom>
          <a:solidFill>
            <a:srgbClr val="F2AE29"/>
          </a:solidFill>
        </p:spPr>
        <p:txBody>
          <a:bodyPr wrap="square">
            <a:spAutoFit/>
          </a:bodyPr>
          <a:lstStyle/>
          <a:p>
            <a:pPr algn="l"/>
            <a:r>
              <a:rPr lang="en-US" b="0" dirty="0"/>
              <a:t>Does your code work faster on a MacBook Pro or an HP </a:t>
            </a:r>
            <a:r>
              <a:rPr lang="en-US" b="0" dirty="0" err="1"/>
              <a:t>Spectre</a:t>
            </a:r>
            <a:r>
              <a:rPr lang="en-US" b="0" dirty="0"/>
              <a:t>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CE5B9-9759-B440-A25D-65F6D3BC4EA5}"/>
              </a:ext>
            </a:extLst>
          </p:cNvPr>
          <p:cNvSpPr/>
          <p:nvPr/>
        </p:nvSpPr>
        <p:spPr>
          <a:xfrm>
            <a:off x="578937" y="5028962"/>
            <a:ext cx="84662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Algorithm</a:t>
            </a:r>
          </a:p>
          <a:p>
            <a:pPr marL="342900" lvl="0" indent="-342900" algn="l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Programming language, compiler, architecture</a:t>
            </a:r>
          </a:p>
          <a:p>
            <a:pPr marL="342900" lvl="0" indent="-342900" algn="l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Processor and memory system</a:t>
            </a:r>
          </a:p>
          <a:p>
            <a:pPr marL="342900" lvl="0" indent="-342900" algn="l">
              <a:spcBef>
                <a:spcPct val="3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I/O system (including OS)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8025"/>
            <a:ext cx="8839200" cy="5523963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Loosely:</a:t>
            </a:r>
          </a:p>
          <a:p>
            <a:pPr lvl="1">
              <a:defRPr/>
            </a:pPr>
            <a:r>
              <a:rPr lang="en-US" sz="2000" dirty="0"/>
              <a:t>How fast can a computer complete a task</a:t>
            </a:r>
          </a:p>
          <a:p>
            <a:pPr>
              <a:defRPr/>
            </a:pPr>
            <a:r>
              <a:rPr lang="en-US" sz="2400" dirty="0"/>
              <a:t>Examples of “tasks”:</a:t>
            </a:r>
          </a:p>
          <a:p>
            <a:pPr lvl="1">
              <a:defRPr/>
            </a:pPr>
            <a:r>
              <a:rPr lang="en-US" sz="2000" dirty="0"/>
              <a:t>Short tasks:</a:t>
            </a:r>
          </a:p>
          <a:p>
            <a:pPr lvl="2">
              <a:defRPr/>
            </a:pPr>
            <a:r>
              <a:rPr lang="en-US" sz="1800" dirty="0"/>
              <a:t>Crunch a bunch of numbers (say calculate mean)</a:t>
            </a:r>
          </a:p>
          <a:p>
            <a:pPr lvl="2">
              <a:defRPr/>
            </a:pPr>
            <a:r>
              <a:rPr lang="en-US" sz="1800" dirty="0"/>
              <a:t>Display a PDF document</a:t>
            </a:r>
          </a:p>
          <a:p>
            <a:pPr lvl="2">
              <a:defRPr/>
            </a:pPr>
            <a:r>
              <a:rPr lang="en-US" sz="1800" dirty="0"/>
              <a:t>Respond to a game console button press</a:t>
            </a:r>
          </a:p>
          <a:p>
            <a:pPr lvl="1">
              <a:defRPr/>
            </a:pPr>
            <a:r>
              <a:rPr lang="en-US" sz="2000" dirty="0"/>
              <a:t>Longer ones:</a:t>
            </a:r>
          </a:p>
          <a:p>
            <a:pPr lvl="2">
              <a:defRPr/>
            </a:pPr>
            <a:r>
              <a:rPr lang="en-US" sz="1800" dirty="0"/>
              <a:t>Video editing</a:t>
            </a:r>
          </a:p>
          <a:p>
            <a:pPr lvl="2">
              <a:defRPr/>
            </a:pPr>
            <a:r>
              <a:rPr lang="en-US" sz="1800" dirty="0"/>
              <a:t>Numerical optimization</a:t>
            </a:r>
          </a:p>
          <a:p>
            <a:pPr lvl="2">
              <a:defRPr/>
            </a:pPr>
            <a:r>
              <a:rPr lang="en-US" sz="1800" dirty="0"/>
              <a:t>Large-scale inversion</a:t>
            </a:r>
          </a:p>
          <a:p>
            <a:pPr marL="457200" lvl="1" indent="0">
              <a:buNone/>
              <a:defRPr/>
            </a:pPr>
            <a:endParaRPr lang="en-US" sz="2000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D818F86-82E6-9248-AFD0-C0E8DDF17299}" type="slidenum">
              <a:rPr lang="en-US" sz="1400">
                <a:latin typeface="Arial Narrow" charset="0"/>
                <a:cs typeface="Tahoma" charset="0"/>
              </a:rPr>
              <a:pPr/>
              <a:t>7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EB334-5A0F-2E40-A490-87C25E2A2F2A}"/>
              </a:ext>
            </a:extLst>
          </p:cNvPr>
          <p:cNvSpPr txBox="1"/>
          <p:nvPr/>
        </p:nvSpPr>
        <p:spPr>
          <a:xfrm>
            <a:off x="5895842" y="4343400"/>
            <a:ext cx="2973252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Our main parameter to measure performance will be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52F4C-9D4D-4643-82B1-5DEAD2A808AF}"/>
              </a:ext>
            </a:extLst>
          </p:cNvPr>
          <p:cNvSpPr txBox="1"/>
          <p:nvPr/>
        </p:nvSpPr>
        <p:spPr>
          <a:xfrm>
            <a:off x="5870388" y="5511742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Let’s make some definitions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9706-0CAC-AF43-AB9F-4ADB87D7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Time vs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8A3E3-3289-DD43-8FEC-1F48EC9C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08025"/>
            <a:ext cx="8305800" cy="5692775"/>
          </a:xfrm>
        </p:spPr>
        <p:txBody>
          <a:bodyPr/>
          <a:lstStyle/>
          <a:p>
            <a:r>
              <a:rPr lang="en-US" sz="2400" dirty="0"/>
              <a:t>Response time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669900"/>
                </a:solidFill>
              </a:rPr>
              <a:t>or</a:t>
            </a:r>
            <a:r>
              <a:rPr lang="en-US" sz="2400" dirty="0"/>
              <a:t> ~Execution time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669900"/>
                </a:solidFill>
              </a:rPr>
              <a:t>or</a:t>
            </a:r>
            <a:r>
              <a:rPr lang="en-US" sz="2400" dirty="0"/>
              <a:t> ~Latency</a:t>
            </a:r>
          </a:p>
          <a:p>
            <a:endParaRPr lang="en-US" sz="2400" dirty="0"/>
          </a:p>
          <a:p>
            <a:r>
              <a:rPr lang="en-US" sz="2400" dirty="0"/>
              <a:t>Throughput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669900"/>
                </a:solidFill>
              </a:rPr>
              <a:t>or</a:t>
            </a:r>
            <a:r>
              <a:rPr lang="en-US" sz="2400" dirty="0"/>
              <a:t> Bandwidth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76150-087C-A84A-8686-760ABB839874}"/>
              </a:ext>
            </a:extLst>
          </p:cNvPr>
          <p:cNvSpPr txBox="1"/>
          <p:nvPr/>
        </p:nvSpPr>
        <p:spPr>
          <a:xfrm>
            <a:off x="1073394" y="4435543"/>
            <a:ext cx="6947338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/>
              <a:t>Cars drive 60 km/h over a 1 km long bridge. A car thus requires 1 minute to cross the bridge. Cars stay separated by about 100 m, so 1 car enters and another exits the bridge every 6 seconds. </a:t>
            </a:r>
          </a:p>
          <a:p>
            <a:pPr algn="l"/>
            <a:endParaRPr lang="en-US" sz="2000" b="0" dirty="0"/>
          </a:p>
          <a:p>
            <a:pPr algn="l"/>
            <a:r>
              <a:rPr lang="en-US" sz="2000" b="0" dirty="0"/>
              <a:t>Task = Crossing the bridge</a:t>
            </a:r>
          </a:p>
          <a:p>
            <a:pPr algn="l"/>
            <a:r>
              <a:rPr lang="en-US" sz="2000" b="0" dirty="0"/>
              <a:t>The execution time is</a:t>
            </a:r>
          </a:p>
          <a:p>
            <a:pPr algn="l"/>
            <a:r>
              <a:rPr lang="en-US" sz="2000" b="0" dirty="0"/>
              <a:t>The throughput 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1E86A-A42E-3345-870C-7E52F4392BE0}"/>
              </a:ext>
            </a:extLst>
          </p:cNvPr>
          <p:cNvSpPr txBox="1"/>
          <p:nvPr/>
        </p:nvSpPr>
        <p:spPr>
          <a:xfrm>
            <a:off x="3037110" y="6282202"/>
            <a:ext cx="1764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solidFill>
                  <a:srgbClr val="C00000"/>
                </a:solidFill>
              </a:rPr>
              <a:t>10 cars/minute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3E61-A7D3-A945-84DD-30F8457EB8B8}"/>
              </a:ext>
            </a:extLst>
          </p:cNvPr>
          <p:cNvSpPr txBox="1"/>
          <p:nvPr/>
        </p:nvSpPr>
        <p:spPr>
          <a:xfrm>
            <a:off x="3360084" y="5975976"/>
            <a:ext cx="111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solidFill>
                  <a:srgbClr val="C00000"/>
                </a:solidFill>
              </a:rPr>
              <a:t>1 minute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54848-2D7E-9B59-7122-469AA3B4A140}"/>
              </a:ext>
            </a:extLst>
          </p:cNvPr>
          <p:cNvSpPr txBox="1"/>
          <p:nvPr/>
        </p:nvSpPr>
        <p:spPr>
          <a:xfrm>
            <a:off x="3276652" y="1312099"/>
            <a:ext cx="556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/>
              <a:t>The total time required to complete a task</a:t>
            </a:r>
            <a:endParaRPr lang="en-US" b="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3F8C4-2EF6-7174-9212-767F760F38B7}"/>
              </a:ext>
            </a:extLst>
          </p:cNvPr>
          <p:cNvSpPr txBox="1"/>
          <p:nvPr/>
        </p:nvSpPr>
        <p:spPr>
          <a:xfrm>
            <a:off x="2891355" y="3017845"/>
            <a:ext cx="595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/>
              <a:t>The number of tasks completed per unit time</a:t>
            </a:r>
            <a:endParaRPr lang="en-US" b="0" dirty="0">
              <a:latin typeface="+mn-lt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40FA9B8-9910-FF1C-3B68-4103F8EBA7FA}"/>
              </a:ext>
            </a:extLst>
          </p:cNvPr>
          <p:cNvSpPr/>
          <p:nvPr/>
        </p:nvSpPr>
        <p:spPr bwMode="auto">
          <a:xfrm>
            <a:off x="2891355" y="863794"/>
            <a:ext cx="290495" cy="1358276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743014-33D3-0DD0-E173-BE9BEC59B50D}"/>
              </a:ext>
            </a:extLst>
          </p:cNvPr>
          <p:cNvSpPr/>
          <p:nvPr/>
        </p:nvSpPr>
        <p:spPr bwMode="auto">
          <a:xfrm>
            <a:off x="2361318" y="2947487"/>
            <a:ext cx="289480" cy="870599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69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Tahoma" charset="0"/>
                <a:ea typeface="Tahoma"/>
              </a:rPr>
              <a:t>Which </a:t>
            </a:r>
            <a:r>
              <a:rPr lang="en-US" dirty="0">
                <a:latin typeface="Tahoma" charset="0"/>
                <a:ea typeface="Tahoma"/>
              </a:rPr>
              <a:t>airplane</a:t>
            </a:r>
            <a:r>
              <a:rPr lang="en-US" sz="3600" dirty="0">
                <a:latin typeface="Tahoma" charset="0"/>
                <a:ea typeface="Tahoma"/>
              </a:rPr>
              <a:t> is the </a:t>
            </a:r>
            <a:r>
              <a:rPr lang="ja-JP" altLang="en-US" sz="3600" dirty="0">
                <a:latin typeface="Tahoma" charset="0"/>
                <a:ea typeface="Tahoma"/>
              </a:rPr>
              <a:t>“</a:t>
            </a:r>
            <a:r>
              <a:rPr lang="en-US" sz="3600" dirty="0">
                <a:latin typeface="Tahoma" charset="0"/>
                <a:ea typeface="Tahoma"/>
              </a:rPr>
              <a:t>best</a:t>
            </a:r>
            <a:r>
              <a:rPr lang="ja-JP" altLang="en-US" sz="3600" dirty="0">
                <a:latin typeface="Tahoma" charset="0"/>
                <a:ea typeface="Tahoma"/>
              </a:rPr>
              <a:t>”</a:t>
            </a:r>
            <a:r>
              <a:rPr lang="en-US" sz="3600" dirty="0">
                <a:latin typeface="Tahoma" charset="0"/>
                <a:ea typeface="Tahoma"/>
              </a:rPr>
              <a:t>?</a:t>
            </a:r>
          </a:p>
        </p:txBody>
      </p:sp>
      <p:sp>
        <p:nvSpPr>
          <p:cNvPr id="2151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0BD912B-7886-1F4F-A575-4EF96A12E649}" type="slidenum">
              <a:rPr lang="en-US" sz="1400">
                <a:latin typeface="Arial Narrow" charset="0"/>
                <a:cs typeface="Tahoma" charset="0"/>
              </a:rPr>
              <a:pPr/>
              <a:t>9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C2BD863E-81B3-3140-95A4-382A3F5EA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888" y="2819400"/>
            <a:ext cx="7851112" cy="2273080"/>
          </a:xfrm>
          <a:effectLst/>
        </p:spPr>
        <p:txBody>
          <a:bodyPr/>
          <a:lstStyle/>
          <a:p>
            <a:pPr>
              <a:defRPr/>
            </a:pPr>
            <a:r>
              <a:rPr lang="en-US" sz="2000" dirty="0">
                <a:latin typeface="Tahoma" charset="0"/>
                <a:ea typeface="Tahoma"/>
              </a:rPr>
              <a:t>How much larger is the 747</a:t>
            </a:r>
            <a:r>
              <a:rPr lang="ja-JP" altLang="en-US" sz="2000">
                <a:latin typeface="Tahoma" charset="0"/>
                <a:ea typeface="Tahoma"/>
              </a:rPr>
              <a:t>’</a:t>
            </a:r>
            <a:r>
              <a:rPr lang="en-US" sz="2000" dirty="0">
                <a:latin typeface="Tahoma" charset="0"/>
                <a:ea typeface="Tahoma"/>
              </a:rPr>
              <a:t>s capacity than the Concorde?</a:t>
            </a:r>
          </a:p>
          <a:p>
            <a:pPr lvl="1">
              <a:defRPr/>
            </a:pPr>
            <a:r>
              <a:rPr lang="en-US" sz="1800" dirty="0">
                <a:latin typeface="Tahoma" charset="0"/>
              </a:rPr>
              <a:t>3.6 X	</a:t>
            </a:r>
            <a:r>
              <a:rPr lang="en-US" sz="1800" b="1" i="1" dirty="0">
                <a:latin typeface="Times New Roman"/>
                <a:cs typeface="Times New Roman"/>
              </a:rPr>
              <a:t> (“X” means “factor of”)</a:t>
            </a:r>
            <a:endParaRPr lang="en-US" sz="20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000" dirty="0">
                <a:latin typeface="Tahoma" charset="0"/>
                <a:ea typeface="Tahoma"/>
              </a:rPr>
              <a:t>How much faster is the Concorde than the 747?</a:t>
            </a:r>
          </a:p>
          <a:p>
            <a:pPr lvl="1">
              <a:defRPr/>
            </a:pPr>
            <a:r>
              <a:rPr lang="en-US" sz="1800" dirty="0">
                <a:latin typeface="Tahoma" charset="0"/>
              </a:rPr>
              <a:t>2.2 X</a:t>
            </a:r>
            <a:endParaRPr lang="en-US" sz="1800" b="1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2000" dirty="0">
                <a:latin typeface="Tahoma" charset="0"/>
                <a:ea typeface="Tahoma"/>
              </a:rPr>
              <a:t>It is roughly 4000 miles from Baltimore to Barcelona. </a:t>
            </a:r>
            <a:r>
              <a:rPr lang="en-US" sz="2000" dirty="0">
                <a:solidFill>
                  <a:schemeClr val="tx1"/>
                </a:solidFill>
                <a:cs typeface="Times New Roman"/>
              </a:rPr>
              <a:t>If our goal is evacuating as many people as possible from Baltimore to Barcelona, which airplane would you use?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5DF31-920C-B05C-0C6C-11BC7081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8" y="986337"/>
            <a:ext cx="8153400" cy="1756989"/>
          </a:xfrm>
          <a:prstGeom prst="rect">
            <a:avLst/>
          </a:prstGeom>
        </p:spPr>
      </p:pic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77EF3699-90F1-59D7-220E-83AB94D65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08235"/>
              </p:ext>
            </p:extLst>
          </p:nvPr>
        </p:nvGraphicFramePr>
        <p:xfrm>
          <a:off x="784202" y="6157360"/>
          <a:ext cx="3429819" cy="66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0" imgH="393700" progId="Equation.3">
                  <p:embed/>
                </p:oleObj>
              </mc:Choice>
              <mc:Fallback>
                <p:oleObj name="Equation" r:id="rId4" imgW="2032000" imgH="393700" progId="Equation.3">
                  <p:embed/>
                  <p:pic>
                    <p:nvPicPr>
                      <p:cNvPr id="7598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02" y="6157360"/>
                        <a:ext cx="3429819" cy="665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9BFA4B3D-FEB0-F941-C07F-22738A1E0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482490"/>
              </p:ext>
            </p:extLst>
          </p:nvPr>
        </p:nvGraphicFramePr>
        <p:xfrm>
          <a:off x="5280002" y="6128052"/>
          <a:ext cx="3215191" cy="628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393700" progId="Equation.3">
                  <p:embed/>
                </p:oleObj>
              </mc:Choice>
              <mc:Fallback>
                <p:oleObj name="Equation" r:id="rId6" imgW="2019300" imgH="393700" progId="Equation.3">
                  <p:embed/>
                  <p:pic>
                    <p:nvPicPr>
                      <p:cNvPr id="7598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02" y="6128052"/>
                        <a:ext cx="3215191" cy="628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5434ED-4E4E-5337-2CFE-94E1EA9E688D}"/>
              </a:ext>
            </a:extLst>
          </p:cNvPr>
          <p:cNvSpPr txBox="1"/>
          <p:nvPr/>
        </p:nvSpPr>
        <p:spPr>
          <a:xfrm>
            <a:off x="5012028" y="5793070"/>
            <a:ext cx="257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u="sng" dirty="0">
                <a:solidFill>
                  <a:srgbClr val="FF0000"/>
                </a:solidFill>
              </a:rPr>
              <a:t>Concorde’s throughput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B9267-F1A0-AE90-9096-1703CF4B9DBE}"/>
              </a:ext>
            </a:extLst>
          </p:cNvPr>
          <p:cNvSpPr txBox="1"/>
          <p:nvPr/>
        </p:nvSpPr>
        <p:spPr>
          <a:xfrm>
            <a:off x="784202" y="5799834"/>
            <a:ext cx="2742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u="sng" dirty="0">
                <a:solidFill>
                  <a:srgbClr val="FF0000"/>
                </a:solidFill>
              </a:rPr>
              <a:t>Boeing 747’s throughput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5" grpId="0"/>
      <p:bldP spid="7" grpId="0"/>
    </p:bldLst>
  </p:timing>
</p:sld>
</file>

<file path=ppt/theme/theme1.xml><?xml version="1.0" encoding="utf-8"?>
<a:theme xmlns:a="http://schemas.openxmlformats.org/drawingml/2006/main" name="UMBC_Theme_4x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400" b="0" dirty="0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BC_Theme_4x3" id="{EC3E106F-C2ED-B243-9EFE-67FDAB87A32A}" vid="{96217311-A050-B545-9242-2E38DF7D214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UMBC_Theme_4x3</Template>
  <TotalTime>16825</TotalTime>
  <Words>1530</Words>
  <Application>Microsoft Macintosh PowerPoint</Application>
  <PresentationFormat>Letter Paper (8.5x11 in)</PresentationFormat>
  <Paragraphs>262</Paragraphs>
  <Slides>19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Narrow</vt:lpstr>
      <vt:lpstr>Comic Sans MS</vt:lpstr>
      <vt:lpstr>Garamond</vt:lpstr>
      <vt:lpstr>Tahoma</vt:lpstr>
      <vt:lpstr>Tekton</vt:lpstr>
      <vt:lpstr>Times New Roman</vt:lpstr>
      <vt:lpstr>Wingdings</vt:lpstr>
      <vt:lpstr>Wingdings 2</vt:lpstr>
      <vt:lpstr>UMBC_Theme_4x3</vt:lpstr>
      <vt:lpstr>Equation</vt:lpstr>
      <vt:lpstr>Performance</vt:lpstr>
      <vt:lpstr>PERFORMANCE</vt:lpstr>
      <vt:lpstr>Levels of Transformation</vt:lpstr>
      <vt:lpstr>Crossing the Abstraction Layers</vt:lpstr>
      <vt:lpstr>Below Your Program</vt:lpstr>
      <vt:lpstr>This’s Why We Care About Performance</vt:lpstr>
      <vt:lpstr>What is Performance?</vt:lpstr>
      <vt:lpstr>Execution Time vs Throughput</vt:lpstr>
      <vt:lpstr>Which airplane is the “best”?</vt:lpstr>
      <vt:lpstr>Execution Time in Computing!</vt:lpstr>
      <vt:lpstr>Time as a Measure of Computer Performance</vt:lpstr>
      <vt:lpstr>Time as a Measure of Computer Performance</vt:lpstr>
      <vt:lpstr>Example</vt:lpstr>
      <vt:lpstr>Design Tradeoffs</vt:lpstr>
      <vt:lpstr>Performance</vt:lpstr>
      <vt:lpstr>Performance:  Pitfalls of using %</vt:lpstr>
      <vt:lpstr>CPU Clocking</vt:lpstr>
      <vt:lpstr>Program Clock Cycles</vt:lpstr>
      <vt:lpstr>Instruction Count and CPI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</dc:title>
  <dc:subject>CMSC 411</dc:subject>
  <dc:creator/>
  <cp:keywords/>
  <dc:description/>
  <cp:lastModifiedBy>Microsoft Office User</cp:lastModifiedBy>
  <cp:revision>471</cp:revision>
  <cp:lastPrinted>1999-09-10T12:56:53Z</cp:lastPrinted>
  <dcterms:created xsi:type="dcterms:W3CDTF">2011-04-04T15:00:14Z</dcterms:created>
  <dcterms:modified xsi:type="dcterms:W3CDTF">2022-09-14T18:05:23Z</dcterms:modified>
  <cp:category/>
</cp:coreProperties>
</file>